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2" r:id="rId4"/>
    <p:sldId id="259" r:id="rId5"/>
    <p:sldId id="262" r:id="rId6"/>
    <p:sldId id="274" r:id="rId7"/>
    <p:sldId id="273" r:id="rId8"/>
    <p:sldId id="270" r:id="rId9"/>
    <p:sldId id="271" r:id="rId10"/>
    <p:sldId id="261" r:id="rId11"/>
    <p:sldId id="282" r:id="rId12"/>
    <p:sldId id="283" r:id="rId13"/>
    <p:sldId id="277" r:id="rId14"/>
    <p:sldId id="289" r:id="rId15"/>
    <p:sldId id="275" r:id="rId16"/>
    <p:sldId id="284" r:id="rId17"/>
    <p:sldId id="285" r:id="rId18"/>
    <p:sldId id="286" r:id="rId19"/>
    <p:sldId id="288" r:id="rId20"/>
    <p:sldId id="278" r:id="rId21"/>
    <p:sldId id="290" r:id="rId22"/>
    <p:sldId id="292" r:id="rId23"/>
    <p:sldId id="291" r:id="rId24"/>
    <p:sldId id="267" r:id="rId25"/>
    <p:sldId id="26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ef Paolo Rabiah" initials="YPR" lastIdx="1" clrIdx="0">
    <p:extLst>
      <p:ext uri="{19B8F6BF-5375-455C-9EA6-DF929625EA0E}">
        <p15:presenceInfo xmlns:p15="http://schemas.microsoft.com/office/powerpoint/2012/main" userId="Yusef Paolo Rabi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9" autoAdjust="0"/>
    <p:restoredTop sz="93867" autoAdjust="0"/>
  </p:normalViewPr>
  <p:slideViewPr>
    <p:cSldViewPr>
      <p:cViewPr varScale="1">
        <p:scale>
          <a:sx n="67" d="100"/>
          <a:sy n="67" d="100"/>
        </p:scale>
        <p:origin x="1456" y="60"/>
      </p:cViewPr>
      <p:guideLst>
        <p:guide orient="horz" pos="2160"/>
        <p:guide pos="2880"/>
      </p:guideLst>
    </p:cSldViewPr>
  </p:slideViewPr>
  <p:notesTextViewPr>
    <p:cViewPr>
      <p:scale>
        <a:sx n="50" d="100"/>
        <a:sy n="50" d="100"/>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10069-B74F-4827-BCEB-53C05F488A6D}" type="datetimeFigureOut">
              <a:rPr lang="en-GB" smtClean="0"/>
              <a:t>13/11/2017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36FEB-6008-4AAF-BCE4-1010B6A15248}" type="slidenum">
              <a:rPr lang="en-GB" smtClean="0"/>
              <a:t>‹#›</a:t>
            </a:fld>
            <a:endParaRPr lang="en-GB"/>
          </a:p>
        </p:txBody>
      </p:sp>
    </p:spTree>
    <p:extLst>
      <p:ext uri="{BB962C8B-B14F-4D97-AF65-F5344CB8AC3E}">
        <p14:creationId xmlns:p14="http://schemas.microsoft.com/office/powerpoint/2010/main" val="349796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1" u="none" kern="1200" dirty="0">
                <a:solidFill>
                  <a:schemeClr val="tx1"/>
                </a:solidFill>
                <a:effectLst/>
                <a:latin typeface="+mn-lt"/>
                <a:ea typeface="+mn-ea"/>
                <a:cs typeface="+mn-cs"/>
              </a:rPr>
              <a:t>Drosophila </a:t>
            </a:r>
            <a:r>
              <a:rPr lang="en-US" sz="1200" b="0" i="1" u="none" kern="1200" dirty="0" err="1">
                <a:solidFill>
                  <a:schemeClr val="tx1"/>
                </a:solidFill>
                <a:effectLst/>
                <a:latin typeface="+mn-lt"/>
                <a:ea typeface="+mn-ea"/>
                <a:cs typeface="+mn-cs"/>
              </a:rPr>
              <a:t>grimshawi</a:t>
            </a:r>
            <a:r>
              <a:rPr lang="en-US" sz="1200" b="0" i="0" u="non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u="non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u="none" kern="1200" dirty="0">
                <a:solidFill>
                  <a:schemeClr val="tx1"/>
                </a:solidFill>
                <a:effectLst/>
                <a:latin typeface="+mn-lt"/>
                <a:ea typeface="+mn-ea"/>
                <a:cs typeface="+mn-cs"/>
              </a:rPr>
              <a:t> from Hawaii</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virilis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with a worldwide distribution (probably due to human movements), </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mojavensis</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cactophilic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from the southwestern United States and Mexico, </a:t>
            </a:r>
          </a:p>
          <a:p>
            <a:pPr marL="0" indent="0">
              <a:buNone/>
            </a:pPr>
            <a:endParaRPr lang="en-US" sz="1200" b="0" i="0" kern="1200" dirty="0">
              <a:solidFill>
                <a:schemeClr val="tx1"/>
              </a:solidFill>
              <a:effectLst/>
              <a:latin typeface="+mn-lt"/>
              <a:ea typeface="+mn-ea"/>
              <a:cs typeface="+mn-cs"/>
            </a:endParaRPr>
          </a:p>
          <a:p>
            <a:pPr marL="228600" indent="-228600">
              <a:buAutoNum type="arabicParenR"/>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All three species were part of a large genome comparative study of 12 fruit flies. (</a:t>
            </a:r>
            <a:r>
              <a:rPr lang="en-US" altLang="en-US" sz="1200" dirty="0">
                <a:solidFill>
                  <a:srgbClr val="000000"/>
                </a:solidFill>
                <a:latin typeface="+mn-lt"/>
              </a:rPr>
              <a:t>Drosophila 12 Genomes Consortium)</a:t>
            </a:r>
            <a:endParaRPr lang="en-US" sz="1200" b="0" i="0" kern="1200" dirty="0">
              <a:solidFill>
                <a:schemeClr val="tx1"/>
              </a:solidFill>
              <a:effectLst/>
              <a:latin typeface="+mn-lt"/>
              <a:ea typeface="+mn-ea"/>
              <a:cs typeface="+mn-cs"/>
            </a:endParaRPr>
          </a:p>
          <a:p>
            <a:pPr marL="228600" indent="-228600">
              <a:buAutoNum type="arabicParenR"/>
            </a:pPr>
            <a:endParaRPr lang="en-GB" b="0" u="none" dirty="0">
              <a:solidFill>
                <a:schemeClr val="tx1"/>
              </a:solidFill>
            </a:endParaRPr>
          </a:p>
        </p:txBody>
      </p:sp>
      <p:sp>
        <p:nvSpPr>
          <p:cNvPr id="4" name="Slide Number Placeholder 3"/>
          <p:cNvSpPr>
            <a:spLocks noGrp="1"/>
          </p:cNvSpPr>
          <p:nvPr>
            <p:ph type="sldNum" sz="quarter" idx="10"/>
          </p:nvPr>
        </p:nvSpPr>
        <p:spPr/>
        <p:txBody>
          <a:bodyPr/>
          <a:lstStyle/>
          <a:p>
            <a:fld id="{EAF36FEB-6008-4AAF-BCE4-1010B6A15248}" type="slidenum">
              <a:rPr lang="en-GB" smtClean="0"/>
              <a:t>2</a:t>
            </a:fld>
            <a:endParaRPr lang="en-GB"/>
          </a:p>
        </p:txBody>
      </p:sp>
    </p:spTree>
    <p:extLst>
      <p:ext uri="{BB962C8B-B14F-4D97-AF65-F5344CB8AC3E}">
        <p14:creationId xmlns:p14="http://schemas.microsoft.com/office/powerpoint/2010/main" val="145490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3</a:t>
            </a:fld>
            <a:endParaRPr lang="en-GB"/>
          </a:p>
        </p:txBody>
      </p:sp>
    </p:spTree>
    <p:extLst>
      <p:ext uri="{BB962C8B-B14F-4D97-AF65-F5344CB8AC3E}">
        <p14:creationId xmlns:p14="http://schemas.microsoft.com/office/powerpoint/2010/main" val="109459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Won’t search for gene-specific transcription factor binding sites such as SP1 or E2F.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model se in which the sequence may contain a partial gene, a complete gene, multiple complete (or partial) genes, or no gene at al</a:t>
            </a:r>
            <a:endParaRPr lang="en-GB" dirty="0"/>
          </a:p>
          <a:p>
            <a:endParaRPr lang="en-GB" dirty="0"/>
          </a:p>
          <a:p>
            <a:r>
              <a:rPr lang="en-GB" dirty="0"/>
              <a:t>Restrictions of </a:t>
            </a:r>
            <a:r>
              <a:rPr lang="en-GB" dirty="0" err="1"/>
              <a:t>genscan</a:t>
            </a:r>
            <a:r>
              <a:rPr lang="en-GB" dirty="0"/>
              <a:t>:</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4</a:t>
            </a:fld>
            <a:endParaRPr lang="en-GB"/>
          </a:p>
        </p:txBody>
      </p:sp>
    </p:spTree>
    <p:extLst>
      <p:ext uri="{BB962C8B-B14F-4D97-AF65-F5344CB8AC3E}">
        <p14:creationId xmlns:p14="http://schemas.microsoft.com/office/powerpoint/2010/main" val="374357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5</a:t>
            </a:fld>
            <a:endParaRPr lang="en-GB"/>
          </a:p>
        </p:txBody>
      </p:sp>
    </p:spTree>
    <p:extLst>
      <p:ext uri="{BB962C8B-B14F-4D97-AF65-F5344CB8AC3E}">
        <p14:creationId xmlns:p14="http://schemas.microsoft.com/office/powerpoint/2010/main" val="193165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9</a:t>
            </a:fld>
            <a:endParaRPr lang="en-GB"/>
          </a:p>
        </p:txBody>
      </p:sp>
    </p:spTree>
    <p:extLst>
      <p:ext uri="{BB962C8B-B14F-4D97-AF65-F5344CB8AC3E}">
        <p14:creationId xmlns:p14="http://schemas.microsoft.com/office/powerpoint/2010/main" val="294330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10</a:t>
            </a:fld>
            <a:endParaRPr lang="en-GB"/>
          </a:p>
        </p:txBody>
      </p:sp>
    </p:spTree>
    <p:extLst>
      <p:ext uri="{BB962C8B-B14F-4D97-AF65-F5344CB8AC3E}">
        <p14:creationId xmlns:p14="http://schemas.microsoft.com/office/powerpoint/2010/main" val="381061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13</a:t>
            </a:fld>
            <a:endParaRPr lang="en-GB"/>
          </a:p>
        </p:txBody>
      </p:sp>
    </p:spTree>
    <p:extLst>
      <p:ext uri="{BB962C8B-B14F-4D97-AF65-F5344CB8AC3E}">
        <p14:creationId xmlns:p14="http://schemas.microsoft.com/office/powerpoint/2010/main" val="98376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is less clustered/centralised</a:t>
            </a:r>
          </a:p>
        </p:txBody>
      </p:sp>
      <p:sp>
        <p:nvSpPr>
          <p:cNvPr id="4" name="Slide Number Placeholder 3"/>
          <p:cNvSpPr>
            <a:spLocks noGrp="1"/>
          </p:cNvSpPr>
          <p:nvPr>
            <p:ph type="sldNum" sz="quarter" idx="10"/>
          </p:nvPr>
        </p:nvSpPr>
        <p:spPr/>
        <p:txBody>
          <a:bodyPr/>
          <a:lstStyle/>
          <a:p>
            <a:fld id="{EAF36FEB-6008-4AAF-BCE4-1010B6A15248}" type="slidenum">
              <a:rPr lang="en-GB" smtClean="0"/>
              <a:t>21</a:t>
            </a:fld>
            <a:endParaRPr lang="en-GB"/>
          </a:p>
        </p:txBody>
      </p:sp>
    </p:spTree>
    <p:extLst>
      <p:ext uri="{BB962C8B-B14F-4D97-AF65-F5344CB8AC3E}">
        <p14:creationId xmlns:p14="http://schemas.microsoft.com/office/powerpoint/2010/main" val="154745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Genscan</a:t>
            </a:r>
            <a:r>
              <a:rPr lang="en-GB" dirty="0"/>
              <a:t> was trained on human and vertebrate training sets and so maybe is not as effective at ab initio prediction in invertebrate species. </a:t>
            </a:r>
          </a:p>
          <a:p>
            <a:r>
              <a:rPr lang="en-GB" dirty="0" err="1"/>
              <a:t>Blastn</a:t>
            </a:r>
            <a:r>
              <a:rPr lang="en-GB" dirty="0"/>
              <a:t> used annotation by homology based alignment to look for similar matching sequences. </a:t>
            </a:r>
          </a:p>
          <a:p>
            <a:r>
              <a:rPr lang="en-GB" dirty="0" err="1"/>
              <a:t>Genscan</a:t>
            </a:r>
            <a:r>
              <a:rPr lang="en-GB" dirty="0"/>
              <a:t> overpredicts genes</a:t>
            </a:r>
          </a:p>
          <a:p>
            <a:r>
              <a:rPr lang="en-GB" dirty="0" err="1"/>
              <a:t>Genscan</a:t>
            </a:r>
            <a:r>
              <a:rPr lang="en-GB" dirty="0"/>
              <a:t> also splits long genes into small genes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r>
              <a:rPr lang="en-US" sz="1200" b="0" i="0" kern="1200" dirty="0">
                <a:solidFill>
                  <a:schemeClr val="tx1"/>
                </a:solidFill>
                <a:effectLst/>
                <a:latin typeface="+mn-lt"/>
                <a:ea typeface="+mn-ea"/>
                <a:cs typeface="+mn-cs"/>
              </a:rPr>
              <a:t>Extends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by allowing it to exploit to homology between two related genomes.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endParaRPr lang="en-US" sz="1200" b="0" i="0" kern="1200" dirty="0">
              <a:solidFill>
                <a:schemeClr val="tx1"/>
              </a:solidFill>
              <a:effectLst/>
              <a:latin typeface="+mn-lt"/>
              <a:ea typeface="+mn-ea"/>
              <a:cs typeface="+mn-cs"/>
            </a:endParaRPr>
          </a:p>
          <a:p>
            <a:r>
              <a:rPr lang="en-GB" dirty="0" err="1"/>
              <a:t>Twinscan</a:t>
            </a:r>
            <a:r>
              <a:rPr lang="en-GB" dirty="0"/>
              <a:t> demonstrates additional improved specificity and sensitivity in exon prediction, which can be accredited to modelling evolutionary conservation within genomic sequences. </a:t>
            </a:r>
          </a:p>
          <a:p>
            <a:r>
              <a:rPr lang="en-GB" dirty="0" err="1"/>
              <a:t>Twinscan</a:t>
            </a:r>
            <a:r>
              <a:rPr lang="en-GB" dirty="0"/>
              <a:t> restriction is that it requires an informant genomic sequence of a closely related species to the target genome.  </a:t>
            </a:r>
          </a:p>
        </p:txBody>
      </p:sp>
      <p:sp>
        <p:nvSpPr>
          <p:cNvPr id="4" name="Slide Number Placeholder 3"/>
          <p:cNvSpPr>
            <a:spLocks noGrp="1"/>
          </p:cNvSpPr>
          <p:nvPr>
            <p:ph type="sldNum" sz="quarter" idx="10"/>
          </p:nvPr>
        </p:nvSpPr>
        <p:spPr/>
        <p:txBody>
          <a:bodyPr/>
          <a:lstStyle/>
          <a:p>
            <a:fld id="{EAF36FEB-6008-4AAF-BCE4-1010B6A15248}" type="slidenum">
              <a:rPr lang="en-GB" smtClean="0"/>
              <a:t>24</a:t>
            </a:fld>
            <a:endParaRPr lang="en-GB"/>
          </a:p>
        </p:txBody>
      </p:sp>
    </p:spTree>
    <p:extLst>
      <p:ext uri="{BB962C8B-B14F-4D97-AF65-F5344CB8AC3E}">
        <p14:creationId xmlns:p14="http://schemas.microsoft.com/office/powerpoint/2010/main" val="39528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33015"/>
            <a:ext cx="5335525" cy="1374345"/>
          </a:xfrm>
        </p:spPr>
        <p:txBody>
          <a:bodyPr>
            <a:normAutofit fontScale="90000"/>
          </a:bodyPr>
          <a:lstStyle/>
          <a:p>
            <a:r>
              <a:rPr lang="en-US" sz="3000" dirty="0"/>
              <a:t>Genome annotation comparisons of the </a:t>
            </a:r>
            <a:r>
              <a:rPr lang="en-US" sz="3000" i="1" dirty="0"/>
              <a:t>Drosophila</a:t>
            </a:r>
            <a:r>
              <a:rPr lang="en-US" sz="3000" dirty="0"/>
              <a:t> genus</a:t>
            </a:r>
          </a:p>
        </p:txBody>
      </p:sp>
      <p:sp>
        <p:nvSpPr>
          <p:cNvPr id="3" name="Subtitle 2"/>
          <p:cNvSpPr>
            <a:spLocks noGrp="1"/>
          </p:cNvSpPr>
          <p:nvPr>
            <p:ph type="subTitle" idx="1"/>
          </p:nvPr>
        </p:nvSpPr>
        <p:spPr>
          <a:xfrm>
            <a:off x="2743200" y="4956050"/>
            <a:ext cx="6400800" cy="1374345"/>
          </a:xfrm>
        </p:spPr>
        <p:txBody>
          <a:bodyPr>
            <a:normAutofit/>
          </a:bodyPr>
          <a:lstStyle/>
          <a:p>
            <a:pPr algn="ctr"/>
            <a:r>
              <a:rPr lang="en-US" dirty="0"/>
              <a:t> </a:t>
            </a:r>
          </a:p>
        </p:txBody>
      </p:sp>
      <p:sp>
        <p:nvSpPr>
          <p:cNvPr id="4" name="TextBox 3">
            <a:extLst>
              <a:ext uri="{FF2B5EF4-FFF2-40B4-BE49-F238E27FC236}">
                <a16:creationId xmlns:a16="http://schemas.microsoft.com/office/drawing/2014/main" id="{D438C85A-210B-4CFA-8F3E-8C408D9EDD96}"/>
              </a:ext>
            </a:extLst>
          </p:cNvPr>
          <p:cNvSpPr txBox="1"/>
          <p:nvPr/>
        </p:nvSpPr>
        <p:spPr>
          <a:xfrm>
            <a:off x="8227770" y="6526768"/>
            <a:ext cx="916230" cy="369332"/>
          </a:xfrm>
          <a:prstGeom prst="rect">
            <a:avLst/>
          </a:prstGeom>
          <a:solidFill>
            <a:schemeClr val="bg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5B4601B3-E0DA-46F6-9D93-56E5218884D9}"/>
              </a:ext>
            </a:extLst>
          </p:cNvPr>
          <p:cNvSpPr txBox="1"/>
          <p:nvPr/>
        </p:nvSpPr>
        <p:spPr>
          <a:xfrm>
            <a:off x="5109422" y="5925535"/>
            <a:ext cx="3970330" cy="646331"/>
          </a:xfrm>
          <a:prstGeom prst="rect">
            <a:avLst/>
          </a:prstGeom>
          <a:noFill/>
        </p:spPr>
        <p:txBody>
          <a:bodyPr wrap="square" rtlCol="0">
            <a:spAutoFit/>
          </a:bodyPr>
          <a:lstStyle/>
          <a:p>
            <a:r>
              <a:rPr lang="en-GB" dirty="0">
                <a:latin typeface="Garamond" panose="02020404030301010803" pitchFamily="18" charset="0"/>
              </a:rPr>
              <a:t>Authors: </a:t>
            </a:r>
            <a:r>
              <a:rPr lang="en-GB" dirty="0" err="1">
                <a:latin typeface="Garamond" panose="02020404030301010803" pitchFamily="18" charset="0"/>
              </a:rPr>
              <a:t>Cheukting</a:t>
            </a:r>
            <a:r>
              <a:rPr lang="en-GB" dirty="0">
                <a:latin typeface="Garamond" panose="02020404030301010803" pitchFamily="18" charset="0"/>
              </a:rPr>
              <a:t> Law, </a:t>
            </a:r>
            <a:r>
              <a:rPr lang="en-GB" dirty="0" err="1">
                <a:latin typeface="Garamond" panose="02020404030301010803" pitchFamily="18" charset="0"/>
              </a:rPr>
              <a:t>Changmin</a:t>
            </a:r>
            <a:r>
              <a:rPr lang="en-GB" dirty="0">
                <a:latin typeface="Garamond" panose="02020404030301010803" pitchFamily="18" charset="0"/>
              </a:rPr>
              <a:t> Yu and Yusef Paolo Rabiah</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E111-7E7B-44C1-A4C9-C7D47E624F4A}"/>
              </a:ext>
            </a:extLst>
          </p:cNvPr>
          <p:cNvSpPr>
            <a:spLocks noGrp="1"/>
          </p:cNvSpPr>
          <p:nvPr>
            <p:ph type="title"/>
          </p:nvPr>
        </p:nvSpPr>
        <p:spPr>
          <a:xfrm>
            <a:off x="37185" y="222195"/>
            <a:ext cx="5191970" cy="763525"/>
          </a:xfrm>
        </p:spPr>
        <p:txBody>
          <a:bodyPr>
            <a:normAutofit fontScale="90000"/>
          </a:bodyPr>
          <a:lstStyle/>
          <a:p>
            <a:r>
              <a:rPr lang="en-GB" dirty="0">
                <a:solidFill>
                  <a:schemeClr val="bg1"/>
                </a:solidFill>
              </a:rPr>
              <a:t>Gene number comparison in literature</a:t>
            </a:r>
          </a:p>
        </p:txBody>
      </p:sp>
      <p:graphicFrame>
        <p:nvGraphicFramePr>
          <p:cNvPr id="4" name="Table 3">
            <a:extLst>
              <a:ext uri="{FF2B5EF4-FFF2-40B4-BE49-F238E27FC236}">
                <a16:creationId xmlns:a16="http://schemas.microsoft.com/office/drawing/2014/main" id="{D6AE25C3-F6E4-4026-A999-8615EE4F3BD6}"/>
              </a:ext>
            </a:extLst>
          </p:cNvPr>
          <p:cNvGraphicFramePr>
            <a:graphicFrameLocks noGrp="1"/>
          </p:cNvGraphicFramePr>
          <p:nvPr>
            <p:extLst>
              <p:ext uri="{D42A27DB-BD31-4B8C-83A1-F6EECF244321}">
                <p14:modId xmlns:p14="http://schemas.microsoft.com/office/powerpoint/2010/main" val="1746297138"/>
              </p:ext>
            </p:extLst>
          </p:nvPr>
        </p:nvGraphicFramePr>
        <p:xfrm>
          <a:off x="907080" y="2360065"/>
          <a:ext cx="7018328" cy="2574141"/>
        </p:xfrm>
        <a:graphic>
          <a:graphicData uri="http://schemas.openxmlformats.org/drawingml/2006/table">
            <a:tbl>
              <a:tblPr firstRow="1" bandRow="1">
                <a:tableStyleId>{5C22544A-7EE6-4342-B048-85BDC9FD1C3A}</a:tableStyleId>
              </a:tblPr>
              <a:tblGrid>
                <a:gridCol w="1754582">
                  <a:extLst>
                    <a:ext uri="{9D8B030D-6E8A-4147-A177-3AD203B41FA5}">
                      <a16:colId xmlns:a16="http://schemas.microsoft.com/office/drawing/2014/main" val="514794958"/>
                    </a:ext>
                  </a:extLst>
                </a:gridCol>
                <a:gridCol w="1754582">
                  <a:extLst>
                    <a:ext uri="{9D8B030D-6E8A-4147-A177-3AD203B41FA5}">
                      <a16:colId xmlns:a16="http://schemas.microsoft.com/office/drawing/2014/main" val="4025247208"/>
                    </a:ext>
                  </a:extLst>
                </a:gridCol>
                <a:gridCol w="1754582">
                  <a:extLst>
                    <a:ext uri="{9D8B030D-6E8A-4147-A177-3AD203B41FA5}">
                      <a16:colId xmlns:a16="http://schemas.microsoft.com/office/drawing/2014/main" val="1261871179"/>
                    </a:ext>
                  </a:extLst>
                </a:gridCol>
                <a:gridCol w="1754582">
                  <a:extLst>
                    <a:ext uri="{9D8B030D-6E8A-4147-A177-3AD203B41FA5}">
                      <a16:colId xmlns:a16="http://schemas.microsoft.com/office/drawing/2014/main" val="42510209"/>
                    </a:ext>
                  </a:extLst>
                </a:gridCol>
              </a:tblGrid>
              <a:tr h="775937">
                <a:tc>
                  <a:txBody>
                    <a:bodyPr/>
                    <a:lstStyle/>
                    <a:p>
                      <a:pPr algn="ctr"/>
                      <a:r>
                        <a:rPr lang="en-GB" i="1" dirty="0"/>
                        <a:t>Drosophila</a:t>
                      </a:r>
                      <a:r>
                        <a:rPr lang="en-GB" dirty="0"/>
                        <a:t> species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t>Genscan</a:t>
                      </a:r>
                      <a:r>
                        <a:rPr lang="en-GB" dirty="0"/>
                        <a:t> gene predictions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Coding Genes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Our </a:t>
                      </a:r>
                      <a:r>
                        <a:rPr lang="en-GB" dirty="0" err="1"/>
                        <a:t>Genscan</a:t>
                      </a:r>
                      <a:r>
                        <a:rPr lang="en-GB" dirty="0"/>
                        <a:t> predictions</a:t>
                      </a:r>
                    </a:p>
                  </a:txBody>
                  <a:tcPr/>
                </a:tc>
                <a:extLst>
                  <a:ext uri="{0D108BD9-81ED-4DB2-BD59-A6C34878D82A}">
                    <a16:rowId xmlns:a16="http://schemas.microsoft.com/office/drawing/2014/main" val="2369011695"/>
                  </a:ext>
                </a:extLst>
              </a:tr>
              <a:tr h="449551">
                <a:tc>
                  <a:txBody>
                    <a:bodyPr/>
                    <a:lstStyle/>
                    <a:p>
                      <a:r>
                        <a:rPr lang="en-GB" i="1" dirty="0"/>
                        <a:t>D. </a:t>
                      </a:r>
                      <a:r>
                        <a:rPr lang="en-GB" dirty="0" err="1"/>
                        <a:t>grimshawi</a:t>
                      </a:r>
                      <a:r>
                        <a:rPr lang="en-GB" dirty="0"/>
                        <a:t> </a:t>
                      </a:r>
                    </a:p>
                  </a:txBody>
                  <a:tcPr/>
                </a:tc>
                <a:tc>
                  <a:txBody>
                    <a:bodyPr/>
                    <a:lstStyle/>
                    <a:p>
                      <a:pPr algn="ctr"/>
                      <a:r>
                        <a:rPr lang="en-GB" sz="1800" b="0" i="0" kern="1200" dirty="0">
                          <a:solidFill>
                            <a:schemeClr val="dk1"/>
                          </a:solidFill>
                          <a:effectLst/>
                          <a:latin typeface="+mn-lt"/>
                          <a:ea typeface="+mn-ea"/>
                          <a:cs typeface="+mn-cs"/>
                        </a:rPr>
                        <a:t>21,776</a:t>
                      </a:r>
                      <a:endParaRPr lang="en-GB" dirty="0"/>
                    </a:p>
                  </a:txBody>
                  <a:tcPr/>
                </a:tc>
                <a:tc>
                  <a:txBody>
                    <a:bodyPr/>
                    <a:lstStyle/>
                    <a:p>
                      <a:pPr algn="ctr"/>
                      <a:r>
                        <a:rPr lang="en-GB" dirty="0">
                          <a:solidFill>
                            <a:srgbClr val="333333"/>
                          </a:solidFill>
                          <a:effectLst/>
                        </a:rPr>
                        <a:t>14,982</a:t>
                      </a:r>
                    </a:p>
                  </a:txBody>
                  <a:tcPr marL="25400" marR="25400" marT="25400" marB="25400"/>
                </a:tc>
                <a:tc>
                  <a:txBody>
                    <a:bodyPr/>
                    <a:lstStyle/>
                    <a:p>
                      <a:pPr algn="ctr" fontAlgn="b"/>
                      <a:r>
                        <a:rPr lang="en-GB" sz="1800" b="0" i="0" u="none" strike="noStrike" dirty="0">
                          <a:solidFill>
                            <a:srgbClr val="000000"/>
                          </a:solidFill>
                          <a:effectLst/>
                          <a:latin typeface="Calibri" panose="020F0502020204030204" pitchFamily="34" charset="0"/>
                        </a:rPr>
                        <a:t>17,918</a:t>
                      </a:r>
                    </a:p>
                  </a:txBody>
                  <a:tcPr marL="6350" marR="6350" marT="6350" marB="0" anchor="ctr"/>
                </a:tc>
                <a:extLst>
                  <a:ext uri="{0D108BD9-81ED-4DB2-BD59-A6C34878D82A}">
                    <a16:rowId xmlns:a16="http://schemas.microsoft.com/office/drawing/2014/main" val="3673186154"/>
                  </a:ext>
                </a:extLst>
              </a:tr>
              <a:tr h="449551">
                <a:tc>
                  <a:txBody>
                    <a:bodyPr/>
                    <a:lstStyle/>
                    <a:p>
                      <a:r>
                        <a:rPr lang="en-GB" i="1" dirty="0"/>
                        <a:t>D. </a:t>
                      </a:r>
                      <a:r>
                        <a:rPr lang="en-GB" dirty="0" err="1"/>
                        <a:t>virilis</a:t>
                      </a:r>
                      <a:r>
                        <a:rPr lang="en-GB" dirty="0"/>
                        <a:t> </a:t>
                      </a:r>
                    </a:p>
                  </a:txBody>
                  <a:tcPr/>
                </a:tc>
                <a:tc>
                  <a:txBody>
                    <a:bodyPr/>
                    <a:lstStyle/>
                    <a:p>
                      <a:pPr algn="ctr"/>
                      <a:r>
                        <a:rPr lang="en-GB" sz="1800" b="0" i="0" kern="1200" dirty="0">
                          <a:solidFill>
                            <a:schemeClr val="dk1"/>
                          </a:solidFill>
                          <a:effectLst/>
                          <a:latin typeface="+mn-lt"/>
                          <a:ea typeface="+mn-ea"/>
                          <a:cs typeface="+mn-cs"/>
                        </a:rPr>
                        <a:t>22,393</a:t>
                      </a:r>
                      <a:endParaRPr lang="en-GB" dirty="0"/>
                    </a:p>
                  </a:txBody>
                  <a:tcPr/>
                </a:tc>
                <a:tc>
                  <a:txBody>
                    <a:bodyPr/>
                    <a:lstStyle/>
                    <a:p>
                      <a:pPr algn="ctr"/>
                      <a:r>
                        <a:rPr lang="en-GB" dirty="0"/>
                        <a:t>14,491</a:t>
                      </a:r>
                    </a:p>
                  </a:txBody>
                  <a:tcPr/>
                </a:tc>
                <a:tc>
                  <a:txBody>
                    <a:bodyPr/>
                    <a:lstStyle/>
                    <a:p>
                      <a:pPr algn="ctr" fontAlgn="b"/>
                      <a:r>
                        <a:rPr lang="en-GB" sz="1800" b="0" i="0" u="none" strike="noStrike" dirty="0">
                          <a:solidFill>
                            <a:srgbClr val="000000"/>
                          </a:solidFill>
                          <a:effectLst/>
                          <a:latin typeface="Calibri" panose="020F0502020204030204" pitchFamily="34" charset="0"/>
                        </a:rPr>
                        <a:t>19,711</a:t>
                      </a:r>
                    </a:p>
                  </a:txBody>
                  <a:tcPr marL="6350" marR="6350" marT="6350" marB="0" anchor="ctr"/>
                </a:tc>
                <a:extLst>
                  <a:ext uri="{0D108BD9-81ED-4DB2-BD59-A6C34878D82A}">
                    <a16:rowId xmlns:a16="http://schemas.microsoft.com/office/drawing/2014/main" val="4122954061"/>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err="1"/>
                        <a:t>mojavensis</a:t>
                      </a:r>
                      <a:endParaRPr lang="en-GB" dirty="0"/>
                    </a:p>
                  </a:txBody>
                  <a:tcPr/>
                </a:tc>
                <a:tc>
                  <a:txBody>
                    <a:bodyPr/>
                    <a:lstStyle/>
                    <a:p>
                      <a:pPr algn="ctr"/>
                      <a:r>
                        <a:rPr lang="en-GB" sz="1800" b="0" i="0" kern="1200" dirty="0">
                          <a:solidFill>
                            <a:schemeClr val="dk1"/>
                          </a:solidFill>
                          <a:effectLst/>
                          <a:latin typeface="+mn-lt"/>
                          <a:ea typeface="+mn-ea"/>
                          <a:cs typeface="+mn-cs"/>
                        </a:rPr>
                        <a:t>22,750</a:t>
                      </a:r>
                      <a:endParaRPr lang="en-GB" dirty="0"/>
                    </a:p>
                  </a:txBody>
                  <a:tcPr/>
                </a:tc>
                <a:tc>
                  <a:txBody>
                    <a:bodyPr/>
                    <a:lstStyle/>
                    <a:p>
                      <a:pPr algn="ctr"/>
                      <a:r>
                        <a:rPr lang="en-GB" dirty="0"/>
                        <a:t>14,594</a:t>
                      </a:r>
                    </a:p>
                  </a:txBody>
                  <a:tcPr/>
                </a:tc>
                <a:tc>
                  <a:txBody>
                    <a:bodyPr/>
                    <a:lstStyle/>
                    <a:p>
                      <a:pPr algn="ctr" fontAlgn="b"/>
                      <a:r>
                        <a:rPr lang="en-GB" sz="1800" b="0" i="0" u="none" strike="noStrike" dirty="0">
                          <a:solidFill>
                            <a:srgbClr val="000000"/>
                          </a:solidFill>
                          <a:effectLst/>
                          <a:latin typeface="Calibri" panose="020F0502020204030204" pitchFamily="34" charset="0"/>
                        </a:rPr>
                        <a:t>18,417</a:t>
                      </a:r>
                    </a:p>
                  </a:txBody>
                  <a:tcPr marL="6350" marR="6350" marT="6350" marB="0" anchor="ctr"/>
                </a:tc>
                <a:extLst>
                  <a:ext uri="{0D108BD9-81ED-4DB2-BD59-A6C34878D82A}">
                    <a16:rowId xmlns:a16="http://schemas.microsoft.com/office/drawing/2014/main" val="1381168100"/>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a:t>melanogaster</a:t>
                      </a:r>
                    </a:p>
                  </a:txBody>
                  <a:tcPr/>
                </a:tc>
                <a:tc>
                  <a:txBody>
                    <a:bodyPr/>
                    <a:lstStyle/>
                    <a:p>
                      <a:pPr algn="ctr"/>
                      <a:r>
                        <a:rPr lang="en-GB" sz="1800" b="0" i="0" kern="1200" dirty="0">
                          <a:solidFill>
                            <a:schemeClr val="dk1"/>
                          </a:solidFill>
                          <a:effectLst/>
                          <a:latin typeface="+mn-lt"/>
                          <a:ea typeface="+mn-ea"/>
                          <a:cs typeface="+mn-cs"/>
                        </a:rPr>
                        <a:t>18,548</a:t>
                      </a:r>
                      <a:endParaRPr lang="en-GB" dirty="0"/>
                    </a:p>
                  </a:txBody>
                  <a:tcPr/>
                </a:tc>
                <a:tc>
                  <a:txBody>
                    <a:bodyPr/>
                    <a:lstStyle/>
                    <a:p>
                      <a:pPr algn="ctr"/>
                      <a:r>
                        <a:rPr lang="en-GB" sz="1800" b="0" i="0" kern="1200" dirty="0">
                          <a:solidFill>
                            <a:schemeClr val="dk1"/>
                          </a:solidFill>
                          <a:effectLst/>
                          <a:latin typeface="+mn-lt"/>
                          <a:ea typeface="+mn-ea"/>
                          <a:cs typeface="+mn-cs"/>
                        </a:rPr>
                        <a:t>13,918</a:t>
                      </a:r>
                      <a:endParaRPr lang="en-GB" dirty="0">
                        <a:solidFill>
                          <a:srgbClr val="333333"/>
                        </a:solidFill>
                        <a:effectLst/>
                      </a:endParaRPr>
                    </a:p>
                  </a:txBody>
                  <a:tcPr marL="25400" marR="25400" marT="25400" marB="25400"/>
                </a:tc>
                <a:tc>
                  <a:txBody>
                    <a:bodyPr/>
                    <a:lstStyle/>
                    <a:p>
                      <a:pPr algn="ctr"/>
                      <a:r>
                        <a:rPr lang="en-GB" dirty="0">
                          <a:solidFill>
                            <a:srgbClr val="333333"/>
                          </a:solidFill>
                          <a:effectLst/>
                        </a:rPr>
                        <a:t>N/A</a:t>
                      </a:r>
                    </a:p>
                  </a:txBody>
                  <a:tcPr marL="25400" marR="25400" marT="25400" marB="25400"/>
                </a:tc>
                <a:extLst>
                  <a:ext uri="{0D108BD9-81ED-4DB2-BD59-A6C34878D82A}">
                    <a16:rowId xmlns:a16="http://schemas.microsoft.com/office/drawing/2014/main" val="2394835832"/>
                  </a:ext>
                </a:extLst>
              </a:tr>
            </a:tbl>
          </a:graphicData>
        </a:graphic>
      </p:graphicFrame>
      <p:sp>
        <p:nvSpPr>
          <p:cNvPr id="5" name="TextBox 4">
            <a:extLst>
              <a:ext uri="{FF2B5EF4-FFF2-40B4-BE49-F238E27FC236}">
                <a16:creationId xmlns:a16="http://schemas.microsoft.com/office/drawing/2014/main" id="{1769B5E7-CF32-4C6C-850D-6D20CF6B8527}"/>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a:t>
            </a:r>
            <a:r>
              <a:rPr lang="en-GB" sz="1400" dirty="0" err="1"/>
              <a:t>Metazoa</a:t>
            </a:r>
            <a:r>
              <a:rPr lang="en-GB" sz="1400" dirty="0"/>
              <a:t> </a:t>
            </a:r>
            <a:r>
              <a:rPr lang="en-GB" sz="1400" dirty="0" err="1"/>
              <a:t>Ensembl</a:t>
            </a:r>
            <a:endParaRPr lang="en-GB" sz="1400" dirty="0"/>
          </a:p>
        </p:txBody>
      </p:sp>
    </p:spTree>
    <p:extLst>
      <p:ext uri="{BB962C8B-B14F-4D97-AF65-F5344CB8AC3E}">
        <p14:creationId xmlns:p14="http://schemas.microsoft.com/office/powerpoint/2010/main" val="4227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66BC-B29F-4638-B6DA-9168DB624396}"/>
              </a:ext>
            </a:extLst>
          </p:cNvPr>
          <p:cNvSpPr>
            <a:spLocks noGrp="1"/>
          </p:cNvSpPr>
          <p:nvPr>
            <p:ph type="title"/>
          </p:nvPr>
        </p:nvSpPr>
        <p:spPr>
          <a:xfrm>
            <a:off x="1061843" y="2512770"/>
            <a:ext cx="7020313" cy="2137870"/>
          </a:xfrm>
        </p:spPr>
        <p:txBody>
          <a:bodyPr>
            <a:noAutofit/>
          </a:bodyPr>
          <a:lstStyle/>
          <a:p>
            <a:pPr algn="ctr"/>
            <a:r>
              <a:rPr lang="en-GB" sz="5200" dirty="0">
                <a:solidFill>
                  <a:schemeClr val="tx1"/>
                </a:solidFill>
              </a:rPr>
              <a:t>Annotation methods: </a:t>
            </a:r>
            <a:r>
              <a:rPr lang="en-GB" sz="5200" dirty="0" err="1">
                <a:solidFill>
                  <a:schemeClr val="tx1"/>
                </a:solidFill>
              </a:rPr>
              <a:t>Blastn</a:t>
            </a:r>
            <a:r>
              <a:rPr lang="en-GB" sz="5200" dirty="0">
                <a:solidFill>
                  <a:schemeClr val="tx1"/>
                </a:solidFill>
              </a:rPr>
              <a:t> and </a:t>
            </a:r>
            <a:r>
              <a:rPr lang="en-GB" sz="5200" dirty="0" err="1">
                <a:solidFill>
                  <a:schemeClr val="tx1"/>
                </a:solidFill>
              </a:rPr>
              <a:t>tBlastn</a:t>
            </a:r>
            <a:r>
              <a:rPr lang="en-GB" sz="5200" dirty="0">
                <a:solidFill>
                  <a:schemeClr val="tx1"/>
                </a:solidFill>
              </a:rPr>
              <a:t> </a:t>
            </a:r>
          </a:p>
        </p:txBody>
      </p:sp>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398344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
        <p:nvSpPr>
          <p:cNvPr id="6" name="Title 3">
            <a:extLst>
              <a:ext uri="{FF2B5EF4-FFF2-40B4-BE49-F238E27FC236}">
                <a16:creationId xmlns:a16="http://schemas.microsoft.com/office/drawing/2014/main" id="{15ABFEEB-B649-4B90-A201-BD101B76F9CC}"/>
              </a:ext>
            </a:extLst>
          </p:cNvPr>
          <p:cNvSpPr txBox="1">
            <a:spLocks/>
          </p:cNvSpPr>
          <p:nvPr/>
        </p:nvSpPr>
        <p:spPr>
          <a:xfrm>
            <a:off x="296260" y="222195"/>
            <a:ext cx="7016195" cy="610820"/>
          </a:xfrm>
          <a:prstGeom prst="rect">
            <a:avLst/>
          </a:prstGeom>
        </p:spPr>
        <p:txBody>
          <a:bodyPr vert="horz" lIns="91440" tIns="45720" rIns="91440" bIns="45720" rtlCol="0" anchor="ctr">
            <a:normAutofit fontScale="97500" lnSpcReduction="10000"/>
          </a:bodyPr>
          <a:lstStyle>
            <a:lvl1pPr algn="l" defTabSz="914400" rtl="0" eaLnBrk="1" latinLnBrk="0" hangingPunct="1">
              <a:spcBef>
                <a:spcPct val="0"/>
              </a:spcBef>
              <a:buNone/>
              <a:defRPr sz="3600" kern="1200">
                <a:solidFill>
                  <a:srgbClr val="D0005E"/>
                </a:solidFill>
                <a:latin typeface="+mj-lt"/>
                <a:ea typeface="+mj-ea"/>
                <a:cs typeface="+mj-cs"/>
              </a:defRPr>
            </a:lvl1pPr>
          </a:lstStyle>
          <a:p>
            <a:r>
              <a:rPr lang="en-US" dirty="0" err="1">
                <a:solidFill>
                  <a:schemeClr val="bg1"/>
                </a:solidFill>
              </a:rPr>
              <a:t>BLASTn</a:t>
            </a:r>
            <a:r>
              <a:rPr lang="en-US" dirty="0">
                <a:solidFill>
                  <a:schemeClr val="bg1"/>
                </a:solidFill>
              </a:rPr>
              <a:t> and </a:t>
            </a:r>
            <a:r>
              <a:rPr lang="en-US" dirty="0" err="1">
                <a:solidFill>
                  <a:schemeClr val="bg1"/>
                </a:solidFill>
              </a:rPr>
              <a:t>tBLASTn</a:t>
            </a:r>
            <a:endParaRPr lang="en-US" dirty="0">
              <a:solidFill>
                <a:schemeClr val="bg1"/>
              </a:solidFill>
            </a:endParaRPr>
          </a:p>
        </p:txBody>
      </p:sp>
      <p:sp>
        <p:nvSpPr>
          <p:cNvPr id="7" name="Content Placeholder 4">
            <a:extLst>
              <a:ext uri="{FF2B5EF4-FFF2-40B4-BE49-F238E27FC236}">
                <a16:creationId xmlns:a16="http://schemas.microsoft.com/office/drawing/2014/main" id="{951883EF-928A-413E-9DB5-9FE1D48CE50F}"/>
              </a:ext>
            </a:extLst>
          </p:cNvPr>
          <p:cNvSpPr>
            <a:spLocks noGrp="1"/>
          </p:cNvSpPr>
          <p:nvPr>
            <p:ph idx="1"/>
          </p:nvPr>
        </p:nvSpPr>
        <p:spPr>
          <a:xfrm>
            <a:off x="419732" y="1901950"/>
            <a:ext cx="7016195" cy="4275740"/>
          </a:xfrm>
        </p:spPr>
        <p:txBody>
          <a:bodyPr>
            <a:normAutofit/>
          </a:bodyPr>
          <a:lstStyle/>
          <a:p>
            <a:r>
              <a:rPr lang="en-US" dirty="0"/>
              <a:t>Homology based methods</a:t>
            </a:r>
          </a:p>
          <a:p>
            <a:r>
              <a:rPr lang="en-US" dirty="0"/>
              <a:t>Query: </a:t>
            </a:r>
            <a:r>
              <a:rPr lang="en-US" i="1" dirty="0"/>
              <a:t>D.</a:t>
            </a:r>
            <a:r>
              <a:rPr lang="en-US" dirty="0"/>
              <a:t> melanogaster transcript and translate files respectively</a:t>
            </a:r>
          </a:p>
          <a:p>
            <a:r>
              <a:rPr lang="en-US" dirty="0"/>
              <a:t>Target: 3 </a:t>
            </a:r>
            <a:r>
              <a:rPr lang="en-US" i="1" dirty="0"/>
              <a:t>Drosophila </a:t>
            </a:r>
            <a:r>
              <a:rPr lang="en-US" dirty="0"/>
              <a:t>species’ genomes </a:t>
            </a:r>
          </a:p>
        </p:txBody>
      </p:sp>
    </p:spTree>
    <p:extLst>
      <p:ext uri="{BB962C8B-B14F-4D97-AF65-F5344CB8AC3E}">
        <p14:creationId xmlns:p14="http://schemas.microsoft.com/office/powerpoint/2010/main" val="193815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A6D5-68F0-4590-95D4-81D5D22BB185}"/>
              </a:ext>
            </a:extLst>
          </p:cNvPr>
          <p:cNvSpPr>
            <a:spLocks noGrp="1"/>
          </p:cNvSpPr>
          <p:nvPr>
            <p:ph type="title"/>
          </p:nvPr>
        </p:nvSpPr>
        <p:spPr>
          <a:xfrm>
            <a:off x="0" y="3425"/>
            <a:ext cx="4798630" cy="1263731"/>
          </a:xfrm>
        </p:spPr>
        <p:txBody>
          <a:bodyPr>
            <a:normAutofit fontScale="90000"/>
          </a:bodyPr>
          <a:lstStyle/>
          <a:p>
            <a:r>
              <a:rPr lang="en-GB" dirty="0" err="1">
                <a:solidFill>
                  <a:schemeClr val="bg1"/>
                </a:solidFill>
              </a:rPr>
              <a:t>Blastn</a:t>
            </a:r>
            <a:r>
              <a:rPr lang="en-GB" dirty="0">
                <a:solidFill>
                  <a:schemeClr val="bg1"/>
                </a:solidFill>
              </a:rPr>
              <a:t> and </a:t>
            </a:r>
            <a:r>
              <a:rPr lang="en-GB" dirty="0" err="1">
                <a:solidFill>
                  <a:schemeClr val="bg1"/>
                </a:solidFill>
              </a:rPr>
              <a:t>tBlastn</a:t>
            </a:r>
            <a:r>
              <a:rPr lang="en-GB" dirty="0">
                <a:solidFill>
                  <a:schemeClr val="bg1"/>
                </a:solidFill>
              </a:rPr>
              <a:t>:  </a:t>
            </a:r>
            <a:br>
              <a:rPr lang="en-GB" dirty="0">
                <a:solidFill>
                  <a:schemeClr val="bg1"/>
                </a:solidFill>
              </a:rPr>
            </a:br>
            <a:r>
              <a:rPr lang="en-GB" dirty="0">
                <a:solidFill>
                  <a:schemeClr val="bg1"/>
                </a:solidFill>
              </a:rPr>
              <a:t>Spliced alignment problem</a:t>
            </a:r>
          </a:p>
        </p:txBody>
      </p:sp>
      <p:pic>
        <p:nvPicPr>
          <p:cNvPr id="5" name="Content Placeholder 4">
            <a:extLst>
              <a:ext uri="{FF2B5EF4-FFF2-40B4-BE49-F238E27FC236}">
                <a16:creationId xmlns:a16="http://schemas.microsoft.com/office/drawing/2014/main" id="{C435B8EB-46A9-46FC-BE3E-FCDFD370C342}"/>
              </a:ext>
            </a:extLst>
          </p:cNvPr>
          <p:cNvPicPr>
            <a:picLocks noGrp="1" noChangeAspect="1"/>
          </p:cNvPicPr>
          <p:nvPr>
            <p:ph idx="1"/>
          </p:nvPr>
        </p:nvPicPr>
        <p:blipFill rotWithShape="1">
          <a:blip r:embed="rId3">
            <a:clrChange>
              <a:clrFrom>
                <a:srgbClr val="C3E1FF"/>
              </a:clrFrom>
              <a:clrTo>
                <a:srgbClr val="C3E1FF">
                  <a:alpha val="0"/>
                </a:srgbClr>
              </a:clrTo>
            </a:clrChange>
          </a:blip>
          <a:srcRect b="-96"/>
          <a:stretch/>
        </p:blipFill>
        <p:spPr>
          <a:xfrm>
            <a:off x="1746472" y="5065997"/>
            <a:ext cx="5328334" cy="1013961"/>
          </a:xfrm>
          <a:prstGeom prst="rect">
            <a:avLst/>
          </a:prstGeom>
        </p:spPr>
      </p:pic>
      <p:sp>
        <p:nvSpPr>
          <p:cNvPr id="6" name="TextBox 5">
            <a:extLst>
              <a:ext uri="{FF2B5EF4-FFF2-40B4-BE49-F238E27FC236}">
                <a16:creationId xmlns:a16="http://schemas.microsoft.com/office/drawing/2014/main" id="{F8CA84CE-43A3-4D5E-AC8B-AF64ABD8835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98C50659-18CD-4AF0-8C92-8DD0C67008E4}"/>
              </a:ext>
            </a:extLst>
          </p:cNvPr>
          <p:cNvSpPr txBox="1"/>
          <p:nvPr/>
        </p:nvSpPr>
        <p:spPr>
          <a:xfrm>
            <a:off x="296260" y="1842613"/>
            <a:ext cx="8704185" cy="400110"/>
          </a:xfrm>
          <a:prstGeom prst="rect">
            <a:avLst/>
          </a:prstGeom>
          <a:noFill/>
        </p:spPr>
        <p:txBody>
          <a:bodyPr wrap="square" rtlCol="0">
            <a:spAutoFit/>
          </a:bodyPr>
          <a:lstStyle/>
          <a:p>
            <a:r>
              <a:rPr lang="en-GB" sz="2000" dirty="0"/>
              <a:t>Align mRNA sequences to the genomic DNA sequence of the 3 </a:t>
            </a:r>
            <a:r>
              <a:rPr lang="en-GB" sz="2000" i="1" dirty="0"/>
              <a:t>Drosophila </a:t>
            </a:r>
            <a:r>
              <a:rPr lang="en-GB" sz="2000" dirty="0"/>
              <a:t>species.</a:t>
            </a:r>
          </a:p>
        </p:txBody>
      </p:sp>
      <p:pic>
        <p:nvPicPr>
          <p:cNvPr id="7172" name="Picture 4" descr="Image result for protein 3d structure">
            <a:extLst>
              <a:ext uri="{FF2B5EF4-FFF2-40B4-BE49-F238E27FC236}">
                <a16:creationId xmlns:a16="http://schemas.microsoft.com/office/drawing/2014/main" id="{50D0A96A-5BBA-44F0-B621-C528E25F2A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301" y="2651596"/>
            <a:ext cx="1068935" cy="11829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B646E12-E9F2-42C0-B590-82A78F09AD77}"/>
              </a:ext>
            </a:extLst>
          </p:cNvPr>
          <p:cNvCxnSpPr>
            <a:cxnSpLocks/>
          </p:cNvCxnSpPr>
          <p:nvPr/>
        </p:nvCxnSpPr>
        <p:spPr>
          <a:xfrm>
            <a:off x="3739665" y="3942088"/>
            <a:ext cx="0" cy="11239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064D5032-38F6-4CC8-8CC9-8091FE3BC420}"/>
              </a:ext>
            </a:extLst>
          </p:cNvPr>
          <p:cNvSpPr/>
          <p:nvPr/>
        </p:nvSpPr>
        <p:spPr>
          <a:xfrm>
            <a:off x="1089063" y="2741836"/>
            <a:ext cx="610820" cy="3407542"/>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nvGrpSpPr>
          <p:cNvPr id="14" name="Group 13">
            <a:extLst>
              <a:ext uri="{FF2B5EF4-FFF2-40B4-BE49-F238E27FC236}">
                <a16:creationId xmlns:a16="http://schemas.microsoft.com/office/drawing/2014/main" id="{C4CF2F96-78FE-408B-A97D-22602209FFFE}"/>
              </a:ext>
            </a:extLst>
          </p:cNvPr>
          <p:cNvGrpSpPr/>
          <p:nvPr/>
        </p:nvGrpSpPr>
        <p:grpSpPr>
          <a:xfrm>
            <a:off x="7167985" y="4990228"/>
            <a:ext cx="2366432" cy="1165500"/>
            <a:chOff x="6871231" y="4990228"/>
            <a:chExt cx="2366432" cy="1165500"/>
          </a:xfrm>
        </p:grpSpPr>
        <p:sp>
          <p:nvSpPr>
            <p:cNvPr id="15" name="Left Brace 14">
              <a:extLst>
                <a:ext uri="{FF2B5EF4-FFF2-40B4-BE49-F238E27FC236}">
                  <a16:creationId xmlns:a16="http://schemas.microsoft.com/office/drawing/2014/main" id="{23E81A57-264F-46B4-95FA-7143E2E8DCBF}"/>
                </a:ext>
              </a:extLst>
            </p:cNvPr>
            <p:cNvSpPr/>
            <p:nvPr/>
          </p:nvSpPr>
          <p:spPr>
            <a:xfrm flipH="1">
              <a:off x="6871231" y="4990228"/>
              <a:ext cx="593508" cy="1165500"/>
            </a:xfrm>
            <a:prstGeom prst="leftBrace">
              <a:avLst>
                <a:gd name="adj1" fmla="val 8333"/>
                <a:gd name="adj2" fmla="val 4752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536E0B2E-8B8B-4A51-901A-5B959A8FE66F}"/>
                </a:ext>
              </a:extLst>
            </p:cNvPr>
            <p:cNvSpPr txBox="1"/>
            <p:nvPr/>
          </p:nvSpPr>
          <p:spPr>
            <a:xfrm>
              <a:off x="7557918" y="5288688"/>
              <a:ext cx="1679745" cy="430887"/>
            </a:xfrm>
            <a:prstGeom prst="rect">
              <a:avLst/>
            </a:prstGeom>
            <a:noFill/>
          </p:spPr>
          <p:txBody>
            <a:bodyPr wrap="square" rtlCol="0">
              <a:spAutoFit/>
            </a:bodyPr>
            <a:lstStyle/>
            <a:p>
              <a:r>
                <a:rPr lang="en-GB" sz="2200" b="1" dirty="0" err="1"/>
                <a:t>Blastn</a:t>
              </a:r>
              <a:endParaRPr lang="en-GB" sz="2200" b="1" dirty="0"/>
            </a:p>
          </p:txBody>
        </p:sp>
      </p:grpSp>
      <p:sp>
        <p:nvSpPr>
          <p:cNvPr id="18" name="TextBox 17">
            <a:extLst>
              <a:ext uri="{FF2B5EF4-FFF2-40B4-BE49-F238E27FC236}">
                <a16:creationId xmlns:a16="http://schemas.microsoft.com/office/drawing/2014/main" id="{573EBDF0-6975-4051-BE2D-767F2E68A968}"/>
              </a:ext>
            </a:extLst>
          </p:cNvPr>
          <p:cNvSpPr txBox="1"/>
          <p:nvPr/>
        </p:nvSpPr>
        <p:spPr>
          <a:xfrm>
            <a:off x="78780" y="4192525"/>
            <a:ext cx="1068925" cy="430887"/>
          </a:xfrm>
          <a:prstGeom prst="rect">
            <a:avLst/>
          </a:prstGeom>
          <a:noFill/>
        </p:spPr>
        <p:txBody>
          <a:bodyPr wrap="square" rtlCol="0">
            <a:spAutoFit/>
          </a:bodyPr>
          <a:lstStyle/>
          <a:p>
            <a:r>
              <a:rPr lang="en-GB" sz="2200" b="1" dirty="0" err="1"/>
              <a:t>tBlastn</a:t>
            </a:r>
            <a:endParaRPr lang="en-GB" sz="2200" b="1" dirty="0"/>
          </a:p>
        </p:txBody>
      </p:sp>
    </p:spTree>
    <p:extLst>
      <p:ext uri="{BB962C8B-B14F-4D97-AF65-F5344CB8AC3E}">
        <p14:creationId xmlns:p14="http://schemas.microsoft.com/office/powerpoint/2010/main" val="105394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4BED-3BDA-4D95-B89C-EF9C5E6E9037}"/>
              </a:ext>
            </a:extLst>
          </p:cNvPr>
          <p:cNvSpPr>
            <a:spLocks noGrp="1"/>
          </p:cNvSpPr>
          <p:nvPr>
            <p:ph type="title"/>
          </p:nvPr>
        </p:nvSpPr>
        <p:spPr>
          <a:xfrm>
            <a:off x="88028" y="69490"/>
            <a:ext cx="5191970" cy="916230"/>
          </a:xfrm>
        </p:spPr>
        <p:txBody>
          <a:bodyPr>
            <a:normAutofit fontScale="90000"/>
          </a:bodyPr>
          <a:lstStyle/>
          <a:p>
            <a:r>
              <a:rPr lang="en-GB" dirty="0">
                <a:solidFill>
                  <a:schemeClr val="bg1"/>
                </a:solidFill>
              </a:rPr>
              <a:t>Classifying a gene in </a:t>
            </a:r>
            <a:r>
              <a:rPr lang="en-GB" dirty="0" err="1">
                <a:solidFill>
                  <a:schemeClr val="bg1"/>
                </a:solidFill>
              </a:rPr>
              <a:t>Blastn</a:t>
            </a:r>
            <a:r>
              <a:rPr lang="en-GB" dirty="0">
                <a:solidFill>
                  <a:schemeClr val="bg1"/>
                </a:solidFill>
              </a:rPr>
              <a:t>/</a:t>
            </a:r>
            <a:r>
              <a:rPr lang="en-GB" dirty="0" err="1">
                <a:solidFill>
                  <a:schemeClr val="bg1"/>
                </a:solidFill>
              </a:rPr>
              <a:t>tBlastn</a:t>
            </a:r>
            <a:r>
              <a:rPr lang="en-GB" dirty="0">
                <a:solidFill>
                  <a:schemeClr val="bg1"/>
                </a:solidFill>
              </a:rPr>
              <a:t> </a:t>
            </a:r>
          </a:p>
        </p:txBody>
      </p:sp>
      <p:sp>
        <p:nvSpPr>
          <p:cNvPr id="4" name="TextBox 3">
            <a:extLst>
              <a:ext uri="{FF2B5EF4-FFF2-40B4-BE49-F238E27FC236}">
                <a16:creationId xmlns:a16="http://schemas.microsoft.com/office/drawing/2014/main" id="{0A1AAB49-8410-4352-B8CF-02B9156343DB}"/>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95563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DE36-8FFC-4BB5-86BF-91369EDF8DE8}"/>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 Gene length</a:t>
            </a:r>
          </a:p>
        </p:txBody>
      </p:sp>
      <p:pic>
        <p:nvPicPr>
          <p:cNvPr id="4" name="Content Placeholder 3">
            <a:extLst>
              <a:ext uri="{FF2B5EF4-FFF2-40B4-BE49-F238E27FC236}">
                <a16:creationId xmlns:a16="http://schemas.microsoft.com/office/drawing/2014/main" id="{A30EF10E-BFC5-46A1-8A31-9B6845CCE826}"/>
              </a:ext>
            </a:extLst>
          </p:cNvPr>
          <p:cNvPicPr>
            <a:picLocks noGrp="1" noChangeAspect="1"/>
          </p:cNvPicPr>
          <p:nvPr>
            <p:ph idx="1"/>
          </p:nvPr>
        </p:nvPicPr>
        <p:blipFill>
          <a:blip r:embed="rId2"/>
          <a:stretch>
            <a:fillRect/>
          </a:stretch>
        </p:blipFill>
        <p:spPr>
          <a:xfrm>
            <a:off x="139589" y="1548592"/>
            <a:ext cx="4733855" cy="4733855"/>
          </a:xfrm>
          <a:prstGeom prst="rect">
            <a:avLst/>
          </a:prstGeom>
        </p:spPr>
      </p:pic>
      <p:sp>
        <p:nvSpPr>
          <p:cNvPr id="6" name="TextBox 5">
            <a:extLst>
              <a:ext uri="{FF2B5EF4-FFF2-40B4-BE49-F238E27FC236}">
                <a16:creationId xmlns:a16="http://schemas.microsoft.com/office/drawing/2014/main" id="{058DB1C8-D9F7-4B37-A3BD-0680A31D12E9}"/>
              </a:ext>
            </a:extLst>
          </p:cNvPr>
          <p:cNvSpPr txBox="1"/>
          <p:nvPr/>
        </p:nvSpPr>
        <p:spPr>
          <a:xfrm>
            <a:off x="5030115" y="2207360"/>
            <a:ext cx="3970331" cy="3416320"/>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dirty="0">
                <a:latin typeface="Garamond" panose="02020404030301010803" pitchFamily="18" charset="0"/>
              </a:rPr>
              <a:t>Gene lengths predicted using </a:t>
            </a:r>
            <a:r>
              <a:rPr lang="en-GB" dirty="0" err="1">
                <a:latin typeface="Garamond" panose="02020404030301010803" pitchFamily="18" charset="0"/>
              </a:rPr>
              <a:t>Blastn</a:t>
            </a:r>
            <a:r>
              <a:rPr lang="en-GB" dirty="0">
                <a:latin typeface="Garamond" panose="02020404030301010803" pitchFamily="18" charset="0"/>
              </a:rPr>
              <a:t> are shorter than the official gene lengths for all </a:t>
            </a:r>
            <a:r>
              <a:rPr lang="en-GB" i="1" dirty="0">
                <a:latin typeface="Garamond" panose="02020404030301010803" pitchFamily="18" charset="0"/>
              </a:rPr>
              <a:t>Drosophila</a:t>
            </a:r>
            <a:r>
              <a:rPr lang="en-GB" dirty="0">
                <a:latin typeface="Garamond" panose="02020404030301010803" pitchFamily="18" charset="0"/>
              </a:rPr>
              <a:t> species.</a:t>
            </a:r>
          </a:p>
          <a:p>
            <a:pPr algn="just"/>
            <a:endParaRPr lang="en-GB" dirty="0">
              <a:latin typeface="Garamond" panose="02020404030301010803" pitchFamily="18" charset="0"/>
            </a:endParaRPr>
          </a:p>
          <a:p>
            <a:pPr algn="just"/>
            <a:r>
              <a:rPr lang="en-GB" b="1" dirty="0">
                <a:latin typeface="Garamond" panose="02020404030301010803" pitchFamily="18" charset="0"/>
              </a:rPr>
              <a:t>Possible Reasons: </a:t>
            </a:r>
          </a:p>
          <a:p>
            <a:pPr algn="just"/>
            <a:r>
              <a:rPr lang="en-GB" b="1" dirty="0">
                <a:latin typeface="Garamond" panose="02020404030301010803" pitchFamily="18" charset="0"/>
              </a:rPr>
              <a:t>- </a:t>
            </a:r>
            <a:r>
              <a:rPr lang="en-GB" dirty="0">
                <a:latin typeface="Garamond" panose="02020404030301010803" pitchFamily="18" charset="0"/>
              </a:rPr>
              <a:t>Highly evolved UTRs prevent the sequences from aligning to the </a:t>
            </a:r>
            <a:r>
              <a:rPr lang="en-GB" i="1" dirty="0">
                <a:latin typeface="Garamond" panose="02020404030301010803" pitchFamily="18" charset="0"/>
              </a:rPr>
              <a:t>Drosophila </a:t>
            </a:r>
            <a:r>
              <a:rPr lang="en-GB" dirty="0">
                <a:latin typeface="Garamond" panose="02020404030301010803" pitchFamily="18" charset="0"/>
              </a:rPr>
              <a:t>genomes.</a:t>
            </a:r>
            <a:endParaRPr lang="en-GB" b="1" dirty="0">
              <a:latin typeface="Garamond" panose="02020404030301010803" pitchFamily="18" charset="0"/>
            </a:endParaRPr>
          </a:p>
          <a:p>
            <a:pPr algn="just"/>
            <a:endParaRPr lang="en-GB" dirty="0"/>
          </a:p>
          <a:p>
            <a:pPr algn="just"/>
            <a:r>
              <a:rPr lang="en-GB" b="1" dirty="0">
                <a:latin typeface="Garamond" panose="02020404030301010803" pitchFamily="18" charset="0"/>
              </a:rPr>
              <a:t>- </a:t>
            </a:r>
            <a:r>
              <a:rPr lang="en-GB" dirty="0">
                <a:latin typeface="Garamond" panose="02020404030301010803" pitchFamily="18" charset="0"/>
              </a:rPr>
              <a:t>The initial and terminal exons are not well predicted, shortening the gene length.</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id="{12ED3332-02FD-4486-89A9-0EA9B7880AC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9" name="TextBox 8">
            <a:extLst>
              <a:ext uri="{FF2B5EF4-FFF2-40B4-BE49-F238E27FC236}">
                <a16:creationId xmlns:a16="http://schemas.microsoft.com/office/drawing/2014/main" id="{5E15145A-6994-466A-A0DD-47F4ABEE982D}"/>
              </a:ext>
            </a:extLst>
          </p:cNvPr>
          <p:cNvSpPr txBox="1"/>
          <p:nvPr/>
        </p:nvSpPr>
        <p:spPr>
          <a:xfrm>
            <a:off x="1365195" y="6055827"/>
            <a:ext cx="2748691" cy="226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genes)</a:t>
            </a:r>
          </a:p>
        </p:txBody>
      </p:sp>
      <p:sp>
        <p:nvSpPr>
          <p:cNvPr id="10" name="TextBox 9">
            <a:extLst>
              <a:ext uri="{FF2B5EF4-FFF2-40B4-BE49-F238E27FC236}">
                <a16:creationId xmlns:a16="http://schemas.microsoft.com/office/drawing/2014/main" id="{9C60A3AD-4B78-4F35-9B82-9F5729891B17}"/>
              </a:ext>
            </a:extLst>
          </p:cNvPr>
          <p:cNvSpPr txBox="1"/>
          <p:nvPr/>
        </p:nvSpPr>
        <p:spPr>
          <a:xfrm rot="16200000">
            <a:off x="-1078085" y="3450901"/>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78196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3997-A6BC-4487-9310-1E40F7C7357A}"/>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Blastn</a:t>
            </a:r>
            <a:r>
              <a:rPr lang="en-GB" dirty="0">
                <a:solidFill>
                  <a:schemeClr val="bg1"/>
                </a:solidFill>
              </a:rPr>
              <a:t> – Exon length</a:t>
            </a:r>
          </a:p>
        </p:txBody>
      </p:sp>
      <p:pic>
        <p:nvPicPr>
          <p:cNvPr id="4" name="Picture 3">
            <a:extLst>
              <a:ext uri="{FF2B5EF4-FFF2-40B4-BE49-F238E27FC236}">
                <a16:creationId xmlns:a16="http://schemas.microsoft.com/office/drawing/2014/main" id="{6597F58D-752B-4F40-B70B-39951290E3FD}"/>
              </a:ext>
            </a:extLst>
          </p:cNvPr>
          <p:cNvPicPr>
            <a:picLocks noChangeAspect="1"/>
          </p:cNvPicPr>
          <p:nvPr/>
        </p:nvPicPr>
        <p:blipFill rotWithShape="1">
          <a:blip r:embed="rId2"/>
          <a:srcRect b="3846"/>
          <a:stretch/>
        </p:blipFill>
        <p:spPr>
          <a:xfrm>
            <a:off x="143554" y="1901950"/>
            <a:ext cx="3997013" cy="3817625"/>
          </a:xfrm>
          <a:prstGeom prst="rect">
            <a:avLst/>
          </a:prstGeom>
        </p:spPr>
      </p:pic>
      <p:sp>
        <p:nvSpPr>
          <p:cNvPr id="6" name="TextBox 5">
            <a:extLst>
              <a:ext uri="{FF2B5EF4-FFF2-40B4-BE49-F238E27FC236}">
                <a16:creationId xmlns:a16="http://schemas.microsoft.com/office/drawing/2014/main" id="{E0A0B9B5-2F29-415D-827A-81459B3B444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3488A824-2A58-4ACC-ABBE-F252BB75BFFC}"/>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t>- </a:t>
            </a:r>
          </a:p>
          <a:p>
            <a:endParaRPr lang="en-GB" b="1" dirty="0"/>
          </a:p>
          <a:p>
            <a:endParaRPr lang="en-GB" b="1" dirty="0"/>
          </a:p>
        </p:txBody>
      </p:sp>
      <p:sp>
        <p:nvSpPr>
          <p:cNvPr id="8" name="TextBox 7">
            <a:extLst>
              <a:ext uri="{FF2B5EF4-FFF2-40B4-BE49-F238E27FC236}">
                <a16:creationId xmlns:a16="http://schemas.microsoft.com/office/drawing/2014/main" id="{83E9EA7A-B3C0-4CF6-B1D0-C6AD788147DC}"/>
              </a:ext>
            </a:extLst>
          </p:cNvPr>
          <p:cNvSpPr txBox="1"/>
          <p:nvPr/>
        </p:nvSpPr>
        <p:spPr>
          <a:xfrm>
            <a:off x="907080" y="5744185"/>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9" name="TextBox 8">
            <a:extLst>
              <a:ext uri="{FF2B5EF4-FFF2-40B4-BE49-F238E27FC236}">
                <a16:creationId xmlns:a16="http://schemas.microsoft.com/office/drawing/2014/main" id="{8F690560-8AE5-424E-B42F-BDBA6996CF55}"/>
              </a:ext>
            </a:extLst>
          </p:cNvPr>
          <p:cNvSpPr txBox="1"/>
          <p:nvPr/>
        </p:nvSpPr>
        <p:spPr>
          <a:xfrm>
            <a:off x="907080" y="5686050"/>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10" name="TextBox 9">
            <a:extLst>
              <a:ext uri="{FF2B5EF4-FFF2-40B4-BE49-F238E27FC236}">
                <a16:creationId xmlns:a16="http://schemas.microsoft.com/office/drawing/2014/main" id="{36EA3114-DA76-49B3-8FBF-09FE4F21DBB9}"/>
              </a:ext>
            </a:extLst>
          </p:cNvPr>
          <p:cNvSpPr txBox="1"/>
          <p:nvPr/>
        </p:nvSpPr>
        <p:spPr>
          <a:xfrm rot="16200000">
            <a:off x="-1190702" y="3462642"/>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86433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F280-7488-469F-985F-3464419582C9}"/>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Gene length</a:t>
            </a:r>
          </a:p>
        </p:txBody>
      </p:sp>
      <p:sp>
        <p:nvSpPr>
          <p:cNvPr id="5" name="TextBox 4">
            <a:extLst>
              <a:ext uri="{FF2B5EF4-FFF2-40B4-BE49-F238E27FC236}">
                <a16:creationId xmlns:a16="http://schemas.microsoft.com/office/drawing/2014/main" id="{7FA25B43-6597-471B-9BC9-758558450D8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80B76C1A-5426-44D0-99B5-92FFB525C14B}"/>
              </a:ext>
            </a:extLst>
          </p:cNvPr>
          <p:cNvSpPr txBox="1"/>
          <p:nvPr/>
        </p:nvSpPr>
        <p:spPr>
          <a:xfrm>
            <a:off x="4572000" y="2360065"/>
            <a:ext cx="4428445" cy="2862322"/>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pic>
        <p:nvPicPr>
          <p:cNvPr id="7" name="Picture 6">
            <a:extLst>
              <a:ext uri="{FF2B5EF4-FFF2-40B4-BE49-F238E27FC236}">
                <a16:creationId xmlns:a16="http://schemas.microsoft.com/office/drawing/2014/main" id="{2F2E07C5-077C-4BD1-8F4D-13CA3FCADAE3}"/>
              </a:ext>
            </a:extLst>
          </p:cNvPr>
          <p:cNvPicPr>
            <a:picLocks noChangeAspect="1"/>
          </p:cNvPicPr>
          <p:nvPr/>
        </p:nvPicPr>
        <p:blipFill rotWithShape="1">
          <a:blip r:embed="rId2"/>
          <a:srcRect r="767" b="6238"/>
          <a:stretch/>
        </p:blipFill>
        <p:spPr>
          <a:xfrm>
            <a:off x="0" y="1596540"/>
            <a:ext cx="4428445" cy="4275740"/>
          </a:xfrm>
          <a:prstGeom prst="rect">
            <a:avLst/>
          </a:prstGeom>
        </p:spPr>
      </p:pic>
      <p:sp>
        <p:nvSpPr>
          <p:cNvPr id="8" name="TextBox 7">
            <a:extLst>
              <a:ext uri="{FF2B5EF4-FFF2-40B4-BE49-F238E27FC236}">
                <a16:creationId xmlns:a16="http://schemas.microsoft.com/office/drawing/2014/main" id="{C0522E6E-E926-4E5F-8AF6-B9387CA1D5C9}"/>
              </a:ext>
            </a:extLst>
          </p:cNvPr>
          <p:cNvSpPr txBox="1"/>
          <p:nvPr/>
        </p:nvSpPr>
        <p:spPr>
          <a:xfrm>
            <a:off x="1059784" y="5872280"/>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genes)</a:t>
            </a:r>
          </a:p>
        </p:txBody>
      </p:sp>
      <p:sp>
        <p:nvSpPr>
          <p:cNvPr id="9" name="TextBox 8">
            <a:extLst>
              <a:ext uri="{FF2B5EF4-FFF2-40B4-BE49-F238E27FC236}">
                <a16:creationId xmlns:a16="http://schemas.microsoft.com/office/drawing/2014/main" id="{C3A51C55-C315-4540-B46E-F3341DFAEE01}"/>
              </a:ext>
            </a:extLst>
          </p:cNvPr>
          <p:cNvSpPr txBox="1"/>
          <p:nvPr/>
        </p:nvSpPr>
        <p:spPr>
          <a:xfrm rot="16200000">
            <a:off x="-1252690" y="3145491"/>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19251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6F00-3F25-4322-AEC9-4A89948B4C40}"/>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Exon Length</a:t>
            </a:r>
          </a:p>
        </p:txBody>
      </p:sp>
      <p:pic>
        <p:nvPicPr>
          <p:cNvPr id="4" name="Picture 3">
            <a:extLst>
              <a:ext uri="{FF2B5EF4-FFF2-40B4-BE49-F238E27FC236}">
                <a16:creationId xmlns:a16="http://schemas.microsoft.com/office/drawing/2014/main" id="{800CAC46-8937-4AA3-BE66-7620D0DAD610}"/>
              </a:ext>
            </a:extLst>
          </p:cNvPr>
          <p:cNvPicPr>
            <a:picLocks noChangeAspect="1"/>
          </p:cNvPicPr>
          <p:nvPr/>
        </p:nvPicPr>
        <p:blipFill rotWithShape="1">
          <a:blip r:embed="rId2"/>
          <a:srcRect b="3637"/>
          <a:stretch/>
        </p:blipFill>
        <p:spPr>
          <a:xfrm>
            <a:off x="113455" y="1749246"/>
            <a:ext cx="4153136" cy="3970329"/>
          </a:xfrm>
          <a:prstGeom prst="rect">
            <a:avLst/>
          </a:prstGeom>
        </p:spPr>
      </p:pic>
      <p:sp>
        <p:nvSpPr>
          <p:cNvPr id="5" name="TextBox 4">
            <a:extLst>
              <a:ext uri="{FF2B5EF4-FFF2-40B4-BE49-F238E27FC236}">
                <a16:creationId xmlns:a16="http://schemas.microsoft.com/office/drawing/2014/main" id="{C3C99628-2070-41A5-9D28-58FD2FA7B7E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3B3C3FD4-BEAF-4A6F-9DA1-4C7616C98B41}"/>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b="1" dirty="0">
                <a:latin typeface="Garamond" panose="02020404030301010803" pitchFamily="18" charset="0"/>
              </a:rPr>
              <a:t>-</a:t>
            </a:r>
            <a:r>
              <a:rPr lang="en-GB" dirty="0">
                <a:latin typeface="Garamond" panose="02020404030301010803" pitchFamily="18" charset="0"/>
              </a:rPr>
              <a:t>Exon length is evenly distributed along the diagonal </a:t>
            </a: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sp>
        <p:nvSpPr>
          <p:cNvPr id="8" name="TextBox 7">
            <a:extLst>
              <a:ext uri="{FF2B5EF4-FFF2-40B4-BE49-F238E27FC236}">
                <a16:creationId xmlns:a16="http://schemas.microsoft.com/office/drawing/2014/main" id="{557F3EB1-DD2D-4502-9C3C-B376DDC564A6}"/>
              </a:ext>
            </a:extLst>
          </p:cNvPr>
          <p:cNvSpPr txBox="1"/>
          <p:nvPr/>
        </p:nvSpPr>
        <p:spPr>
          <a:xfrm>
            <a:off x="907079" y="5683037"/>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exons)</a:t>
            </a:r>
          </a:p>
        </p:txBody>
      </p:sp>
      <p:sp>
        <p:nvSpPr>
          <p:cNvPr id="9" name="TextBox 8">
            <a:extLst>
              <a:ext uri="{FF2B5EF4-FFF2-40B4-BE49-F238E27FC236}">
                <a16:creationId xmlns:a16="http://schemas.microsoft.com/office/drawing/2014/main" id="{6FE9DC2C-9A15-4273-86CF-D6FE19F8927B}"/>
              </a:ext>
            </a:extLst>
          </p:cNvPr>
          <p:cNvSpPr txBox="1"/>
          <p:nvPr/>
        </p:nvSpPr>
        <p:spPr>
          <a:xfrm rot="16200000">
            <a:off x="-1211286" y="3448506"/>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54879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raw.githubusercontent.com/Cy1614/GIA/master/Cluster_dmoj.png">
            <a:extLst>
              <a:ext uri="{FF2B5EF4-FFF2-40B4-BE49-F238E27FC236}">
                <a16:creationId xmlns:a16="http://schemas.microsoft.com/office/drawing/2014/main" id="{DCF3EC0F-73C3-44BC-B271-7382261BE3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85"/>
          <a:stretch/>
        </p:blipFill>
        <p:spPr bwMode="auto">
          <a:xfrm>
            <a:off x="5030115" y="1701413"/>
            <a:ext cx="3897003" cy="25782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A32DA2-CBF4-47A9-803C-E005F31E6C62}"/>
              </a:ext>
            </a:extLst>
          </p:cNvPr>
          <p:cNvSpPr txBox="1"/>
          <p:nvPr/>
        </p:nvSpPr>
        <p:spPr>
          <a:xfrm>
            <a:off x="74370" y="111911"/>
            <a:ext cx="5344675" cy="954107"/>
          </a:xfrm>
          <a:prstGeom prst="rect">
            <a:avLst/>
          </a:prstGeom>
          <a:noFill/>
        </p:spPr>
        <p:txBody>
          <a:bodyPr wrap="square" rtlCol="0">
            <a:spAutoFit/>
          </a:bodyPr>
          <a:lstStyle/>
          <a:p>
            <a:r>
              <a:rPr lang="en-GB" sz="2800" dirty="0">
                <a:solidFill>
                  <a:schemeClr val="bg1"/>
                </a:solidFill>
              </a:rPr>
              <a:t>Clustering regions using machine learning</a:t>
            </a:r>
          </a:p>
        </p:txBody>
      </p:sp>
      <p:sp>
        <p:nvSpPr>
          <p:cNvPr id="9" name="TextBox 8">
            <a:extLst>
              <a:ext uri="{FF2B5EF4-FFF2-40B4-BE49-F238E27FC236}">
                <a16:creationId xmlns:a16="http://schemas.microsoft.com/office/drawing/2014/main" id="{D2ADA621-E51B-438B-9ABB-C3A17A9CF2D8}"/>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pic>
        <p:nvPicPr>
          <p:cNvPr id="10" name="Picture 2" descr="https://raw.githubusercontent.com/Cy1614/GIA/master/cluster_dgri.png">
            <a:extLst>
              <a:ext uri="{FF2B5EF4-FFF2-40B4-BE49-F238E27FC236}">
                <a16:creationId xmlns:a16="http://schemas.microsoft.com/office/drawing/2014/main" id="{540E9422-36D0-48A1-80E0-1E7640A1356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39"/>
          <a:stretch/>
        </p:blipFill>
        <p:spPr bwMode="auto">
          <a:xfrm>
            <a:off x="601670" y="1701413"/>
            <a:ext cx="3890531" cy="25782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luster_dvir.png">
            <a:extLst>
              <a:ext uri="{FF2B5EF4-FFF2-40B4-BE49-F238E27FC236}">
                <a16:creationId xmlns:a16="http://schemas.microsoft.com/office/drawing/2014/main" id="{939B9A6E-5478-492D-8F26-29E5FC5C85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98" y="4279705"/>
            <a:ext cx="3897003" cy="25782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73B624-3174-4914-A4A0-50B9C38BCF02}"/>
              </a:ext>
            </a:extLst>
          </p:cNvPr>
          <p:cNvSpPr txBox="1"/>
          <p:nvPr/>
        </p:nvSpPr>
        <p:spPr>
          <a:xfrm>
            <a:off x="5159967" y="5019972"/>
            <a:ext cx="3461000" cy="923330"/>
          </a:xfrm>
          <a:prstGeom prst="rect">
            <a:avLst/>
          </a:prstGeom>
          <a:noFill/>
        </p:spPr>
        <p:txBody>
          <a:bodyPr wrap="square" rtlCol="0">
            <a:spAutoFit/>
          </a:bodyPr>
          <a:lstStyle/>
          <a:p>
            <a:r>
              <a:rPr lang="en-GB" dirty="0"/>
              <a:t>Hierarchical clustering -&gt; K-Means clustering -&gt; Further classify the correspondence using Bit Scores</a:t>
            </a:r>
          </a:p>
        </p:txBody>
      </p:sp>
    </p:spTree>
    <p:extLst>
      <p:ext uri="{BB962C8B-B14F-4D97-AF65-F5344CB8AC3E}">
        <p14:creationId xmlns:p14="http://schemas.microsoft.com/office/powerpoint/2010/main" val="80821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8229600" cy="458115"/>
          </a:xfrm>
        </p:spPr>
        <p:txBody>
          <a:bodyPr>
            <a:noAutofit/>
          </a:bodyPr>
          <a:lstStyle/>
          <a:p>
            <a:r>
              <a:rPr lang="en-US" sz="3400" i="1" dirty="0"/>
              <a:t>Drosophila</a:t>
            </a:r>
            <a:r>
              <a:rPr lang="en-US" sz="3400" dirty="0"/>
              <a:t> species </a:t>
            </a:r>
          </a:p>
        </p:txBody>
      </p:sp>
      <p:sp>
        <p:nvSpPr>
          <p:cNvPr id="3" name="Content Placeholder 2"/>
          <p:cNvSpPr>
            <a:spLocks noGrp="1"/>
          </p:cNvSpPr>
          <p:nvPr>
            <p:ph idx="1"/>
          </p:nvPr>
        </p:nvSpPr>
        <p:spPr/>
        <p:txBody>
          <a:bodyPr/>
          <a:lstStyle/>
          <a:p>
            <a:r>
              <a:rPr lang="en-GB" dirty="0"/>
              <a:t>Species studied: </a:t>
            </a:r>
          </a:p>
          <a:p>
            <a:pPr marL="0" indent="0">
              <a:buNone/>
            </a:pPr>
            <a:r>
              <a:rPr lang="en-GB" dirty="0"/>
              <a:t> </a:t>
            </a:r>
            <a:r>
              <a:rPr lang="en-GB" i="1" dirty="0"/>
              <a:t>D.</a:t>
            </a:r>
            <a:r>
              <a:rPr lang="en-GB" dirty="0"/>
              <a:t> </a:t>
            </a:r>
            <a:r>
              <a:rPr lang="en-GB" dirty="0" err="1"/>
              <a:t>grimshawi</a:t>
            </a:r>
            <a:r>
              <a:rPr lang="en-GB" dirty="0"/>
              <a:t>, </a:t>
            </a:r>
            <a:r>
              <a:rPr lang="en-GB" i="1" dirty="0"/>
              <a:t>D.</a:t>
            </a:r>
            <a:r>
              <a:rPr lang="en-GB" dirty="0"/>
              <a:t> </a:t>
            </a:r>
            <a:r>
              <a:rPr lang="en-GB" dirty="0" err="1"/>
              <a:t>virilis</a:t>
            </a:r>
            <a:r>
              <a:rPr lang="en-GB" dirty="0"/>
              <a:t> and </a:t>
            </a:r>
            <a:r>
              <a:rPr lang="en-GB" i="1" dirty="0"/>
              <a:t>D.</a:t>
            </a:r>
            <a:r>
              <a:rPr lang="en-GB" dirty="0"/>
              <a:t> </a:t>
            </a:r>
            <a:r>
              <a:rPr lang="en-GB" dirty="0" err="1"/>
              <a:t>mojavensis</a:t>
            </a:r>
            <a:endParaRPr lang="en-GB" dirty="0"/>
          </a:p>
          <a:p>
            <a:pPr marL="0" indent="0">
              <a:buNone/>
            </a:pPr>
            <a:endParaRPr lang="en-GB" dirty="0"/>
          </a:p>
          <a:p>
            <a:pPr marL="0" indent="0">
              <a:buNone/>
            </a:pPr>
            <a:endParaRPr lang="en-GB" dirty="0"/>
          </a:p>
          <a:p>
            <a:pPr marL="0" indent="0">
              <a:buNone/>
            </a:pPr>
            <a:br>
              <a:rPr lang="en-GB" dirty="0"/>
            </a:br>
            <a:endParaRPr lang="en-US" dirty="0"/>
          </a:p>
          <a:p>
            <a:endParaRPr lang="en-US" dirty="0"/>
          </a:p>
        </p:txBody>
      </p:sp>
      <p:sp>
        <p:nvSpPr>
          <p:cNvPr id="4" name="AutoShape 2" descr="Image result for D. grimshawi">
            <a:extLst>
              <a:ext uri="{FF2B5EF4-FFF2-40B4-BE49-F238E27FC236}">
                <a16:creationId xmlns:a16="http://schemas.microsoft.com/office/drawing/2014/main" id="{E9867FB3-2DF5-4603-964C-DCEF520A9B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DF8071-D9ED-458C-BE4A-F0930AFD8B36}"/>
              </a:ext>
            </a:extLst>
          </p:cNvPr>
          <p:cNvPicPr>
            <a:picLocks noChangeAspect="1"/>
          </p:cNvPicPr>
          <p:nvPr/>
        </p:nvPicPr>
        <p:blipFill rotWithShape="1">
          <a:blip r:embed="rId3"/>
          <a:srcRect b="8892"/>
          <a:stretch/>
        </p:blipFill>
        <p:spPr>
          <a:xfrm>
            <a:off x="322608" y="2970885"/>
            <a:ext cx="2710800" cy="1859464"/>
          </a:xfrm>
          <a:prstGeom prst="rect">
            <a:avLst/>
          </a:prstGeom>
        </p:spPr>
      </p:pic>
      <p:pic>
        <p:nvPicPr>
          <p:cNvPr id="8" name="Picture 7">
            <a:extLst>
              <a:ext uri="{FF2B5EF4-FFF2-40B4-BE49-F238E27FC236}">
                <a16:creationId xmlns:a16="http://schemas.microsoft.com/office/drawing/2014/main" id="{A873E5FE-4419-4C74-BCE4-8F1FFD9D07FC}"/>
              </a:ext>
            </a:extLst>
          </p:cNvPr>
          <p:cNvPicPr>
            <a:picLocks noChangeAspect="1"/>
          </p:cNvPicPr>
          <p:nvPr/>
        </p:nvPicPr>
        <p:blipFill rotWithShape="1">
          <a:blip r:embed="rId4"/>
          <a:srcRect b="17114"/>
          <a:stretch/>
        </p:blipFill>
        <p:spPr>
          <a:xfrm>
            <a:off x="3221350" y="2818180"/>
            <a:ext cx="2710800" cy="1691666"/>
          </a:xfrm>
          <a:prstGeom prst="rect">
            <a:avLst/>
          </a:prstGeom>
        </p:spPr>
      </p:pic>
      <p:grpSp>
        <p:nvGrpSpPr>
          <p:cNvPr id="11" name="Group 10">
            <a:extLst>
              <a:ext uri="{FF2B5EF4-FFF2-40B4-BE49-F238E27FC236}">
                <a16:creationId xmlns:a16="http://schemas.microsoft.com/office/drawing/2014/main" id="{264C9F7C-AFDA-401E-B087-1F7D50A36D42}"/>
              </a:ext>
            </a:extLst>
          </p:cNvPr>
          <p:cNvGrpSpPr/>
          <p:nvPr/>
        </p:nvGrpSpPr>
        <p:grpSpPr>
          <a:xfrm>
            <a:off x="5932150" y="2756531"/>
            <a:ext cx="2800920" cy="1832460"/>
            <a:chOff x="4113886" y="1043400"/>
            <a:chExt cx="2443280" cy="1692000"/>
          </a:xfrm>
        </p:grpSpPr>
        <p:pic>
          <p:nvPicPr>
            <p:cNvPr id="9" name="Picture 8">
              <a:extLst>
                <a:ext uri="{FF2B5EF4-FFF2-40B4-BE49-F238E27FC236}">
                  <a16:creationId xmlns:a16="http://schemas.microsoft.com/office/drawing/2014/main" id="{55AC94CA-4397-4691-98D9-82CEC7F68EE6}"/>
                </a:ext>
              </a:extLst>
            </p:cNvPr>
            <p:cNvPicPr>
              <a:picLocks noChangeAspect="1"/>
            </p:cNvPicPr>
            <p:nvPr/>
          </p:nvPicPr>
          <p:blipFill rotWithShape="1">
            <a:blip r:embed="rId5"/>
            <a:srcRect r="1051" b="9102"/>
            <a:stretch/>
          </p:blipFill>
          <p:spPr>
            <a:xfrm>
              <a:off x="4113886" y="1043400"/>
              <a:ext cx="2443280" cy="1692000"/>
            </a:xfrm>
            <a:prstGeom prst="rect">
              <a:avLst/>
            </a:prstGeom>
          </p:spPr>
        </p:pic>
        <p:sp>
          <p:nvSpPr>
            <p:cNvPr id="10" name="TextBox 9">
              <a:extLst>
                <a:ext uri="{FF2B5EF4-FFF2-40B4-BE49-F238E27FC236}">
                  <a16:creationId xmlns:a16="http://schemas.microsoft.com/office/drawing/2014/main" id="{3846C154-0884-41B3-BAE4-4C16A9403C54}"/>
                </a:ext>
              </a:extLst>
            </p:cNvPr>
            <p:cNvSpPr txBox="1"/>
            <p:nvPr/>
          </p:nvSpPr>
          <p:spPr>
            <a:xfrm>
              <a:off x="5970041" y="2366068"/>
              <a:ext cx="458115" cy="369332"/>
            </a:xfrm>
            <a:prstGeom prst="rect">
              <a:avLst/>
            </a:prstGeom>
            <a:solidFill>
              <a:schemeClr val="bg1"/>
            </a:solidFill>
          </p:spPr>
          <p:txBody>
            <a:bodyPr wrap="square" rtlCol="0">
              <a:spAutoFit/>
            </a:bodyPr>
            <a:lstStyle/>
            <a:p>
              <a:endParaRPr lang="en-GB" dirty="0"/>
            </a:p>
          </p:txBody>
        </p:sp>
      </p:grpSp>
      <p:sp>
        <p:nvSpPr>
          <p:cNvPr id="12" name="TextBox 11">
            <a:extLst>
              <a:ext uri="{FF2B5EF4-FFF2-40B4-BE49-F238E27FC236}">
                <a16:creationId xmlns:a16="http://schemas.microsoft.com/office/drawing/2014/main" id="{8140640B-FD5E-48DC-A668-AB3B80F95659}"/>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Flybase.org</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2706-70E4-4501-9EE1-01DC0C15772C}"/>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 overlap problem</a:t>
            </a:r>
          </a:p>
        </p:txBody>
      </p:sp>
      <p:sp>
        <p:nvSpPr>
          <p:cNvPr id="4" name="TextBox 3">
            <a:extLst>
              <a:ext uri="{FF2B5EF4-FFF2-40B4-BE49-F238E27FC236}">
                <a16:creationId xmlns:a16="http://schemas.microsoft.com/office/drawing/2014/main" id="{E0865C22-FA14-4A2F-8269-E975EEABD2D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Rectangle 5">
            <a:extLst>
              <a:ext uri="{FF2B5EF4-FFF2-40B4-BE49-F238E27FC236}">
                <a16:creationId xmlns:a16="http://schemas.microsoft.com/office/drawing/2014/main" id="{F2CAA704-EDEA-4663-97C6-E3A4782F2581}"/>
              </a:ext>
            </a:extLst>
          </p:cNvPr>
          <p:cNvSpPr/>
          <p:nvPr/>
        </p:nvSpPr>
        <p:spPr>
          <a:xfrm>
            <a:off x="448964" y="2207360"/>
            <a:ext cx="8093365"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041142D-CD77-49A4-A77A-2521F7B10C51}"/>
              </a:ext>
            </a:extLst>
          </p:cNvPr>
          <p:cNvSpPr/>
          <p:nvPr/>
        </p:nvSpPr>
        <p:spPr>
          <a:xfrm>
            <a:off x="601671" y="2054653"/>
            <a:ext cx="91622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Exon 1</a:t>
            </a:r>
          </a:p>
        </p:txBody>
      </p:sp>
      <p:sp>
        <p:nvSpPr>
          <p:cNvPr id="8" name="Rectangle 7">
            <a:extLst>
              <a:ext uri="{FF2B5EF4-FFF2-40B4-BE49-F238E27FC236}">
                <a16:creationId xmlns:a16="http://schemas.microsoft.com/office/drawing/2014/main" id="{3D5449BE-3860-4A1D-BA33-8E38C7846333}"/>
              </a:ext>
            </a:extLst>
          </p:cNvPr>
          <p:cNvSpPr/>
          <p:nvPr/>
        </p:nvSpPr>
        <p:spPr>
          <a:xfrm>
            <a:off x="6750984" y="2054653"/>
            <a:ext cx="87511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4</a:t>
            </a:r>
          </a:p>
        </p:txBody>
      </p:sp>
      <p:sp>
        <p:nvSpPr>
          <p:cNvPr id="9" name="Rectangle 8">
            <a:extLst>
              <a:ext uri="{FF2B5EF4-FFF2-40B4-BE49-F238E27FC236}">
                <a16:creationId xmlns:a16="http://schemas.microsoft.com/office/drawing/2014/main" id="{9EB2FB06-3C0D-4954-93D4-0BAA25AC9D64}"/>
              </a:ext>
            </a:extLst>
          </p:cNvPr>
          <p:cNvSpPr/>
          <p:nvPr/>
        </p:nvSpPr>
        <p:spPr>
          <a:xfrm>
            <a:off x="7778805" y="2054653"/>
            <a:ext cx="74165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5</a:t>
            </a:r>
          </a:p>
        </p:txBody>
      </p:sp>
      <p:sp>
        <p:nvSpPr>
          <p:cNvPr id="10" name="Rectangle 9">
            <a:extLst>
              <a:ext uri="{FF2B5EF4-FFF2-40B4-BE49-F238E27FC236}">
                <a16:creationId xmlns:a16="http://schemas.microsoft.com/office/drawing/2014/main" id="{A9535254-787A-4E89-B8F4-ADE4B96BB27E}"/>
              </a:ext>
            </a:extLst>
          </p:cNvPr>
          <p:cNvSpPr/>
          <p:nvPr/>
        </p:nvSpPr>
        <p:spPr>
          <a:xfrm>
            <a:off x="449529" y="295306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5218ED-C7EC-40C5-9EBA-9F695E2603BB}"/>
              </a:ext>
            </a:extLst>
          </p:cNvPr>
          <p:cNvSpPr/>
          <p:nvPr/>
        </p:nvSpPr>
        <p:spPr>
          <a:xfrm>
            <a:off x="5335525" y="2818180"/>
            <a:ext cx="311108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2" name="Rectangle 11">
            <a:extLst>
              <a:ext uri="{FF2B5EF4-FFF2-40B4-BE49-F238E27FC236}">
                <a16:creationId xmlns:a16="http://schemas.microsoft.com/office/drawing/2014/main" id="{76BA8ED1-2BED-4902-A9D9-9A0458D6DC5D}"/>
              </a:ext>
            </a:extLst>
          </p:cNvPr>
          <p:cNvSpPr/>
          <p:nvPr/>
        </p:nvSpPr>
        <p:spPr>
          <a:xfrm>
            <a:off x="6041649" y="2054652"/>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3</a:t>
            </a:r>
          </a:p>
        </p:txBody>
      </p:sp>
      <p:sp>
        <p:nvSpPr>
          <p:cNvPr id="13" name="Rectangle 12">
            <a:extLst>
              <a:ext uri="{FF2B5EF4-FFF2-40B4-BE49-F238E27FC236}">
                <a16:creationId xmlns:a16="http://schemas.microsoft.com/office/drawing/2014/main" id="{A81643B3-80B2-46AF-9110-D3688779B391}"/>
              </a:ext>
            </a:extLst>
          </p:cNvPr>
          <p:cNvSpPr/>
          <p:nvPr/>
        </p:nvSpPr>
        <p:spPr>
          <a:xfrm>
            <a:off x="5409377" y="2063246"/>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2</a:t>
            </a:r>
          </a:p>
        </p:txBody>
      </p:sp>
      <p:grpSp>
        <p:nvGrpSpPr>
          <p:cNvPr id="15" name="Group 14">
            <a:extLst>
              <a:ext uri="{FF2B5EF4-FFF2-40B4-BE49-F238E27FC236}">
                <a16:creationId xmlns:a16="http://schemas.microsoft.com/office/drawing/2014/main" id="{2C36A00F-0A75-4180-ADF3-7B8AFDA92F21}"/>
              </a:ext>
            </a:extLst>
          </p:cNvPr>
          <p:cNvGrpSpPr/>
          <p:nvPr/>
        </p:nvGrpSpPr>
        <p:grpSpPr>
          <a:xfrm>
            <a:off x="601671" y="3895706"/>
            <a:ext cx="7940660" cy="2137872"/>
            <a:chOff x="448965" y="2054653"/>
            <a:chExt cx="7940660" cy="2137872"/>
          </a:xfrm>
        </p:grpSpPr>
        <p:sp>
          <p:nvSpPr>
            <p:cNvPr id="16" name="Rectangle 15">
              <a:extLst>
                <a:ext uri="{FF2B5EF4-FFF2-40B4-BE49-F238E27FC236}">
                  <a16:creationId xmlns:a16="http://schemas.microsoft.com/office/drawing/2014/main" id="{05F69999-43F9-4E9A-8686-0599131D07EE}"/>
                </a:ext>
              </a:extLst>
            </p:cNvPr>
            <p:cNvSpPr/>
            <p:nvPr/>
          </p:nvSpPr>
          <p:spPr>
            <a:xfrm>
              <a:off x="448965" y="2207360"/>
              <a:ext cx="7940660"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F7E75CF-4E7C-4E5E-9536-E5E7A405F3B8}"/>
                </a:ext>
              </a:extLst>
            </p:cNvPr>
            <p:cNvSpPr/>
            <p:nvPr/>
          </p:nvSpPr>
          <p:spPr>
            <a:xfrm>
              <a:off x="754375" y="2054655"/>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8" name="Rectangle 17">
              <a:extLst>
                <a:ext uri="{FF2B5EF4-FFF2-40B4-BE49-F238E27FC236}">
                  <a16:creationId xmlns:a16="http://schemas.microsoft.com/office/drawing/2014/main" id="{B860D7C8-AA2D-4CBF-BA5A-E8F9DB0BB6BD}"/>
                </a:ext>
              </a:extLst>
            </p:cNvPr>
            <p:cNvSpPr/>
            <p:nvPr/>
          </p:nvSpPr>
          <p:spPr>
            <a:xfrm>
              <a:off x="2281425" y="2054654"/>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1.2</a:t>
              </a:r>
            </a:p>
          </p:txBody>
        </p:sp>
        <p:sp>
          <p:nvSpPr>
            <p:cNvPr id="19" name="Rectangle 18">
              <a:extLst>
                <a:ext uri="{FF2B5EF4-FFF2-40B4-BE49-F238E27FC236}">
                  <a16:creationId xmlns:a16="http://schemas.microsoft.com/office/drawing/2014/main" id="{ABDEEC95-22F0-4B7D-A32E-5B33219ED7C9}"/>
                </a:ext>
              </a:extLst>
            </p:cNvPr>
            <p:cNvSpPr/>
            <p:nvPr/>
          </p:nvSpPr>
          <p:spPr>
            <a:xfrm>
              <a:off x="3729564" y="2054653"/>
              <a:ext cx="1379461"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1.3</a:t>
              </a:r>
            </a:p>
          </p:txBody>
        </p:sp>
        <p:sp>
          <p:nvSpPr>
            <p:cNvPr id="20" name="Rectangle 19">
              <a:extLst>
                <a:ext uri="{FF2B5EF4-FFF2-40B4-BE49-F238E27FC236}">
                  <a16:creationId xmlns:a16="http://schemas.microsoft.com/office/drawing/2014/main" id="{8D2CC7FD-DEE6-46AA-B4DF-B8BA281BD6F7}"/>
                </a:ext>
              </a:extLst>
            </p:cNvPr>
            <p:cNvSpPr/>
            <p:nvPr/>
          </p:nvSpPr>
          <p:spPr>
            <a:xfrm>
              <a:off x="5182821" y="3887115"/>
              <a:ext cx="3206804"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A38E170-4B01-4877-95F8-0E04CC4BD33A}"/>
                </a:ext>
              </a:extLst>
            </p:cNvPr>
            <p:cNvSpPr/>
            <p:nvPr/>
          </p:nvSpPr>
          <p:spPr>
            <a:xfrm>
              <a:off x="6251755" y="3734410"/>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grpSp>
      <p:pic>
        <p:nvPicPr>
          <p:cNvPr id="22" name="Picture 21">
            <a:extLst>
              <a:ext uri="{FF2B5EF4-FFF2-40B4-BE49-F238E27FC236}">
                <a16:creationId xmlns:a16="http://schemas.microsoft.com/office/drawing/2014/main" id="{0FA76DE2-7FAD-4CE1-B3B0-E60C4A5597E4}"/>
              </a:ext>
            </a:extLst>
          </p:cNvPr>
          <p:cNvPicPr>
            <a:picLocks noChangeAspect="1"/>
          </p:cNvPicPr>
          <p:nvPr/>
        </p:nvPicPr>
        <p:blipFill>
          <a:blip r:embed="rId2"/>
          <a:stretch>
            <a:fillRect/>
          </a:stretch>
        </p:blipFill>
        <p:spPr>
          <a:xfrm>
            <a:off x="-467265" y="4647148"/>
            <a:ext cx="10524445" cy="1988657"/>
          </a:xfrm>
          <a:prstGeom prst="rect">
            <a:avLst/>
          </a:prstGeom>
        </p:spPr>
      </p:pic>
    </p:spTree>
    <p:extLst>
      <p:ext uri="{BB962C8B-B14F-4D97-AF65-F5344CB8AC3E}">
        <p14:creationId xmlns:p14="http://schemas.microsoft.com/office/powerpoint/2010/main" val="401117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74AA-628E-494C-944A-C86FDA003C57}"/>
              </a:ext>
            </a:extLst>
          </p:cNvPr>
          <p:cNvSpPr>
            <a:spLocks noGrp="1"/>
          </p:cNvSpPr>
          <p:nvPr>
            <p:ph type="title"/>
          </p:nvPr>
        </p:nvSpPr>
        <p:spPr>
          <a:xfrm>
            <a:off x="0" y="222195"/>
            <a:ext cx="7016195" cy="916230"/>
          </a:xfrm>
        </p:spPr>
        <p:txBody>
          <a:bodyPr>
            <a:normAutofit fontScale="90000"/>
          </a:bodyPr>
          <a:lstStyle/>
          <a:p>
            <a:r>
              <a:rPr lang="en-GB" dirty="0">
                <a:solidFill>
                  <a:schemeClr val="bg1"/>
                </a:solidFill>
              </a:rPr>
              <a:t>Gene length cross-species </a:t>
            </a:r>
            <a:br>
              <a:rPr lang="en-GB" dirty="0">
                <a:solidFill>
                  <a:schemeClr val="bg1"/>
                </a:solidFill>
              </a:rPr>
            </a:br>
            <a:r>
              <a:rPr lang="en-GB" dirty="0">
                <a:solidFill>
                  <a:schemeClr val="bg1"/>
                </a:solidFill>
              </a:rPr>
              <a:t>comparison</a:t>
            </a:r>
          </a:p>
        </p:txBody>
      </p:sp>
      <p:sp>
        <p:nvSpPr>
          <p:cNvPr id="6" name="TextBox 5">
            <a:extLst>
              <a:ext uri="{FF2B5EF4-FFF2-40B4-BE49-F238E27FC236}">
                <a16:creationId xmlns:a16="http://schemas.microsoft.com/office/drawing/2014/main" id="{D241BC7C-B4AB-49EA-9ED8-BEA2A505F54F}"/>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8" name="TextBox 7">
            <a:extLst>
              <a:ext uri="{FF2B5EF4-FFF2-40B4-BE49-F238E27FC236}">
                <a16:creationId xmlns:a16="http://schemas.microsoft.com/office/drawing/2014/main" id="{1EBB2A61-A170-4B84-BDC5-5C202BBE8F06}"/>
              </a:ext>
            </a:extLst>
          </p:cNvPr>
          <p:cNvSpPr txBox="1"/>
          <p:nvPr/>
        </p:nvSpPr>
        <p:spPr>
          <a:xfrm>
            <a:off x="907080" y="2205046"/>
            <a:ext cx="3053185" cy="307777"/>
          </a:xfrm>
          <a:prstGeom prst="rect">
            <a:avLst/>
          </a:prstGeom>
          <a:solidFill>
            <a:schemeClr val="bg1"/>
          </a:solidFill>
        </p:spPr>
        <p:txBody>
          <a:bodyPr wrap="square" rtlCol="0">
            <a:spAutoFit/>
          </a:bodyPr>
          <a:lstStyle/>
          <a:p>
            <a:r>
              <a:rPr lang="en-GB" sz="1400" b="1" dirty="0"/>
              <a:t>Distribution of gene length (</a:t>
            </a:r>
            <a:r>
              <a:rPr lang="en-GB" sz="1400" b="1" dirty="0" err="1"/>
              <a:t>Genscan</a:t>
            </a:r>
            <a:r>
              <a:rPr lang="en-GB" sz="1400" b="1" dirty="0"/>
              <a:t>)</a:t>
            </a:r>
          </a:p>
        </p:txBody>
      </p:sp>
      <p:sp>
        <p:nvSpPr>
          <p:cNvPr id="10" name="TextBox 9">
            <a:extLst>
              <a:ext uri="{FF2B5EF4-FFF2-40B4-BE49-F238E27FC236}">
                <a16:creationId xmlns:a16="http://schemas.microsoft.com/office/drawing/2014/main" id="{E53C51FB-36C1-4507-9979-361FAB8A6FE8}"/>
              </a:ext>
            </a:extLst>
          </p:cNvPr>
          <p:cNvSpPr txBox="1"/>
          <p:nvPr/>
        </p:nvSpPr>
        <p:spPr>
          <a:xfrm>
            <a:off x="4410145" y="2205047"/>
            <a:ext cx="4733855" cy="307777"/>
          </a:xfrm>
          <a:prstGeom prst="rect">
            <a:avLst/>
          </a:prstGeom>
          <a:solidFill>
            <a:schemeClr val="bg1"/>
          </a:solidFill>
        </p:spPr>
        <p:txBody>
          <a:bodyPr wrap="square" rtlCol="0">
            <a:spAutoFit/>
          </a:bodyPr>
          <a:lstStyle/>
          <a:p>
            <a:pPr algn="ctr"/>
            <a:r>
              <a:rPr lang="en-GB" sz="1400" b="1" dirty="0"/>
              <a:t>Distribution of gene length (</a:t>
            </a:r>
            <a:r>
              <a:rPr lang="en-GB" sz="1400" b="1" dirty="0" err="1"/>
              <a:t>Blastn</a:t>
            </a:r>
            <a:r>
              <a:rPr lang="en-GB" sz="1400" b="1" dirty="0"/>
              <a:t>)</a:t>
            </a:r>
          </a:p>
        </p:txBody>
      </p:sp>
      <p:pic>
        <p:nvPicPr>
          <p:cNvPr id="13" name="Picture 12">
            <a:extLst>
              <a:ext uri="{FF2B5EF4-FFF2-40B4-BE49-F238E27FC236}">
                <a16:creationId xmlns:a16="http://schemas.microsoft.com/office/drawing/2014/main" id="{6F4203FC-0A45-46A8-AD16-A79AF8EEC4A4}"/>
              </a:ext>
            </a:extLst>
          </p:cNvPr>
          <p:cNvPicPr>
            <a:picLocks noChangeAspect="1"/>
          </p:cNvPicPr>
          <p:nvPr/>
        </p:nvPicPr>
        <p:blipFill rotWithShape="1">
          <a:blip r:embed="rId3"/>
          <a:srcRect t="10399" r="5036"/>
          <a:stretch/>
        </p:blipFill>
        <p:spPr>
          <a:xfrm>
            <a:off x="4571999" y="2484491"/>
            <a:ext cx="4428446" cy="3133769"/>
          </a:xfrm>
          <a:prstGeom prst="rect">
            <a:avLst/>
          </a:prstGeom>
        </p:spPr>
      </p:pic>
      <p:pic>
        <p:nvPicPr>
          <p:cNvPr id="15" name="Picture 14">
            <a:extLst>
              <a:ext uri="{FF2B5EF4-FFF2-40B4-BE49-F238E27FC236}">
                <a16:creationId xmlns:a16="http://schemas.microsoft.com/office/drawing/2014/main" id="{F352C9CB-2999-4C66-A677-84A594046C84}"/>
              </a:ext>
            </a:extLst>
          </p:cNvPr>
          <p:cNvPicPr>
            <a:picLocks noChangeAspect="1"/>
          </p:cNvPicPr>
          <p:nvPr/>
        </p:nvPicPr>
        <p:blipFill rotWithShape="1">
          <a:blip r:embed="rId4"/>
          <a:srcRect t="9821" r="3284"/>
          <a:stretch/>
        </p:blipFill>
        <p:spPr>
          <a:xfrm>
            <a:off x="131285" y="2512823"/>
            <a:ext cx="4440714" cy="3105437"/>
          </a:xfrm>
          <a:prstGeom prst="rect">
            <a:avLst/>
          </a:prstGeom>
        </p:spPr>
      </p:pic>
    </p:spTree>
    <p:extLst>
      <p:ext uri="{BB962C8B-B14F-4D97-AF65-F5344CB8AC3E}">
        <p14:creationId xmlns:p14="http://schemas.microsoft.com/office/powerpoint/2010/main" val="255195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C63F-1E7C-4845-A6F2-C8659D9B5725}"/>
              </a:ext>
            </a:extLst>
          </p:cNvPr>
          <p:cNvSpPr>
            <a:spLocks noGrp="1"/>
          </p:cNvSpPr>
          <p:nvPr>
            <p:ph type="title"/>
          </p:nvPr>
        </p:nvSpPr>
        <p:spPr>
          <a:xfrm>
            <a:off x="143555" y="69490"/>
            <a:ext cx="7016195" cy="916230"/>
          </a:xfrm>
        </p:spPr>
        <p:txBody>
          <a:bodyPr>
            <a:normAutofit fontScale="90000"/>
          </a:bodyPr>
          <a:lstStyle/>
          <a:p>
            <a:r>
              <a:rPr lang="en-GB" dirty="0">
                <a:solidFill>
                  <a:schemeClr val="bg1"/>
                </a:solidFill>
              </a:rPr>
              <a:t>Exon length cross-species </a:t>
            </a:r>
            <a:br>
              <a:rPr lang="en-GB" dirty="0">
                <a:solidFill>
                  <a:schemeClr val="bg1"/>
                </a:solidFill>
              </a:rPr>
            </a:br>
            <a:r>
              <a:rPr lang="en-GB" dirty="0">
                <a:solidFill>
                  <a:schemeClr val="bg1"/>
                </a:solidFill>
              </a:rPr>
              <a:t>comparisons</a:t>
            </a:r>
          </a:p>
        </p:txBody>
      </p:sp>
      <p:pic>
        <p:nvPicPr>
          <p:cNvPr id="4" name="Picture 3">
            <a:extLst>
              <a:ext uri="{FF2B5EF4-FFF2-40B4-BE49-F238E27FC236}">
                <a16:creationId xmlns:a16="http://schemas.microsoft.com/office/drawing/2014/main" id="{69AECD38-08EA-443B-8636-B3A4DB14D811}"/>
              </a:ext>
            </a:extLst>
          </p:cNvPr>
          <p:cNvPicPr>
            <a:picLocks noChangeAspect="1"/>
          </p:cNvPicPr>
          <p:nvPr/>
        </p:nvPicPr>
        <p:blipFill rotWithShape="1">
          <a:blip r:embed="rId2"/>
          <a:srcRect t="11241" r="3033"/>
          <a:stretch/>
        </p:blipFill>
        <p:spPr>
          <a:xfrm>
            <a:off x="4520480" y="2552843"/>
            <a:ext cx="4590300" cy="3151294"/>
          </a:xfrm>
          <a:prstGeom prst="rect">
            <a:avLst/>
          </a:prstGeom>
        </p:spPr>
      </p:pic>
      <p:sp>
        <p:nvSpPr>
          <p:cNvPr id="5" name="TextBox 4">
            <a:extLst>
              <a:ext uri="{FF2B5EF4-FFF2-40B4-BE49-F238E27FC236}">
                <a16:creationId xmlns:a16="http://schemas.microsoft.com/office/drawing/2014/main" id="{49FDE46C-C3E1-4D80-AFA7-567DF4B6951D}"/>
              </a:ext>
            </a:extLst>
          </p:cNvPr>
          <p:cNvSpPr txBox="1"/>
          <p:nvPr/>
        </p:nvSpPr>
        <p:spPr>
          <a:xfrm>
            <a:off x="5373625" y="2245066"/>
            <a:ext cx="3016000" cy="307777"/>
          </a:xfrm>
          <a:prstGeom prst="rect">
            <a:avLst/>
          </a:prstGeom>
          <a:noFill/>
        </p:spPr>
        <p:txBody>
          <a:bodyPr wrap="square" rtlCol="0">
            <a:spAutoFit/>
          </a:bodyPr>
          <a:lstStyle/>
          <a:p>
            <a:pPr algn="ctr"/>
            <a:r>
              <a:rPr lang="en-GB" sz="1400" b="1" dirty="0"/>
              <a:t>Distribution of exon length (</a:t>
            </a:r>
            <a:r>
              <a:rPr lang="en-GB" sz="1400" b="1" dirty="0" err="1"/>
              <a:t>Blastn</a:t>
            </a:r>
            <a:r>
              <a:rPr lang="en-GB" sz="1400" b="1" dirty="0"/>
              <a:t>)</a:t>
            </a:r>
          </a:p>
        </p:txBody>
      </p:sp>
      <p:sp>
        <p:nvSpPr>
          <p:cNvPr id="7" name="TextBox 6">
            <a:extLst>
              <a:ext uri="{FF2B5EF4-FFF2-40B4-BE49-F238E27FC236}">
                <a16:creationId xmlns:a16="http://schemas.microsoft.com/office/drawing/2014/main" id="{576163BC-1B29-482B-8ED4-5A91B625253D}"/>
              </a:ext>
            </a:extLst>
          </p:cNvPr>
          <p:cNvSpPr txBox="1"/>
          <p:nvPr/>
        </p:nvSpPr>
        <p:spPr>
          <a:xfrm>
            <a:off x="907080" y="2245066"/>
            <a:ext cx="2971277" cy="307777"/>
          </a:xfrm>
          <a:prstGeom prst="rect">
            <a:avLst/>
          </a:prstGeom>
          <a:solidFill>
            <a:schemeClr val="bg1"/>
          </a:solidFill>
        </p:spPr>
        <p:txBody>
          <a:bodyPr wrap="square" rtlCol="0">
            <a:spAutoFit/>
          </a:bodyPr>
          <a:lstStyle/>
          <a:p>
            <a:r>
              <a:rPr lang="en-GB" sz="1400" b="1" dirty="0"/>
              <a:t>Distribution of exon length (</a:t>
            </a:r>
            <a:r>
              <a:rPr lang="en-GB" sz="1400" b="1" dirty="0" err="1"/>
              <a:t>Genscan</a:t>
            </a:r>
            <a:r>
              <a:rPr lang="en-GB" sz="1400" b="1" dirty="0"/>
              <a:t>)</a:t>
            </a:r>
          </a:p>
        </p:txBody>
      </p:sp>
      <p:pic>
        <p:nvPicPr>
          <p:cNvPr id="8" name="Picture 7">
            <a:extLst>
              <a:ext uri="{FF2B5EF4-FFF2-40B4-BE49-F238E27FC236}">
                <a16:creationId xmlns:a16="http://schemas.microsoft.com/office/drawing/2014/main" id="{3883AD30-B160-48B4-8503-00E38F1DCC55}"/>
              </a:ext>
            </a:extLst>
          </p:cNvPr>
          <p:cNvPicPr>
            <a:picLocks noChangeAspect="1"/>
          </p:cNvPicPr>
          <p:nvPr/>
        </p:nvPicPr>
        <p:blipFill rotWithShape="1">
          <a:blip r:embed="rId3"/>
          <a:srcRect t="11348" r="4418"/>
          <a:stretch/>
        </p:blipFill>
        <p:spPr>
          <a:xfrm>
            <a:off x="33221" y="2552843"/>
            <a:ext cx="4487260" cy="3121437"/>
          </a:xfrm>
          <a:prstGeom prst="rect">
            <a:avLst/>
          </a:prstGeom>
        </p:spPr>
      </p:pic>
      <p:sp>
        <p:nvSpPr>
          <p:cNvPr id="9" name="TextBox 8">
            <a:extLst>
              <a:ext uri="{FF2B5EF4-FFF2-40B4-BE49-F238E27FC236}">
                <a16:creationId xmlns:a16="http://schemas.microsoft.com/office/drawing/2014/main" id="{6A3B0E98-FC17-4384-85AD-91BE3DB895EE}"/>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25580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F774-20D9-4F79-88B0-CCDE389CA780}"/>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Venn Diagram</a:t>
            </a:r>
          </a:p>
        </p:txBody>
      </p:sp>
      <p:pic>
        <p:nvPicPr>
          <p:cNvPr id="4" name="Picture 3">
            <a:extLst>
              <a:ext uri="{FF2B5EF4-FFF2-40B4-BE49-F238E27FC236}">
                <a16:creationId xmlns:a16="http://schemas.microsoft.com/office/drawing/2014/main" id="{877E66A3-F306-48AC-95C4-DE640B3F862D}"/>
              </a:ext>
            </a:extLst>
          </p:cNvPr>
          <p:cNvPicPr>
            <a:picLocks noChangeAspect="1"/>
          </p:cNvPicPr>
          <p:nvPr/>
        </p:nvPicPr>
        <p:blipFill>
          <a:blip r:embed="rId2"/>
          <a:stretch>
            <a:fillRect/>
          </a:stretch>
        </p:blipFill>
        <p:spPr>
          <a:xfrm>
            <a:off x="448965" y="2018392"/>
            <a:ext cx="4022319" cy="4440481"/>
          </a:xfrm>
          <a:prstGeom prst="rect">
            <a:avLst/>
          </a:prstGeom>
        </p:spPr>
      </p:pic>
      <p:sp>
        <p:nvSpPr>
          <p:cNvPr id="5" name="TextBox 4">
            <a:extLst>
              <a:ext uri="{FF2B5EF4-FFF2-40B4-BE49-F238E27FC236}">
                <a16:creationId xmlns:a16="http://schemas.microsoft.com/office/drawing/2014/main" id="{02686407-59B3-49B8-9D56-6A4894F795F0}"/>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863049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ACEA-3612-4FB7-A6E3-63B48F3ABBA5}"/>
              </a:ext>
            </a:extLst>
          </p:cNvPr>
          <p:cNvSpPr>
            <a:spLocks noGrp="1"/>
          </p:cNvSpPr>
          <p:nvPr>
            <p:ph type="title"/>
          </p:nvPr>
        </p:nvSpPr>
        <p:spPr>
          <a:xfrm>
            <a:off x="296260" y="374900"/>
            <a:ext cx="7016195" cy="610820"/>
          </a:xfrm>
        </p:spPr>
        <p:txBody>
          <a:bodyPr>
            <a:normAutofit fontScale="90000"/>
          </a:bodyPr>
          <a:lstStyle/>
          <a:p>
            <a:r>
              <a:rPr lang="en-GB" dirty="0">
                <a:solidFill>
                  <a:schemeClr val="bg1"/>
                </a:solidFill>
              </a:rPr>
              <a:t>Conclusions	</a:t>
            </a:r>
          </a:p>
        </p:txBody>
      </p:sp>
      <p:sp>
        <p:nvSpPr>
          <p:cNvPr id="3" name="Content Placeholder 2">
            <a:extLst>
              <a:ext uri="{FF2B5EF4-FFF2-40B4-BE49-F238E27FC236}">
                <a16:creationId xmlns:a16="http://schemas.microsoft.com/office/drawing/2014/main" id="{AB51F2E6-6A6A-4ED9-938F-5E9760BF0EFA}"/>
              </a:ext>
            </a:extLst>
          </p:cNvPr>
          <p:cNvSpPr>
            <a:spLocks noGrp="1"/>
          </p:cNvSpPr>
          <p:nvPr>
            <p:ph idx="1"/>
          </p:nvPr>
        </p:nvSpPr>
        <p:spPr>
          <a:xfrm>
            <a:off x="-314561" y="1670519"/>
            <a:ext cx="9773120" cy="458115"/>
          </a:xfrm>
        </p:spPr>
        <p:txBody>
          <a:bodyPr>
            <a:normAutofit/>
          </a:bodyPr>
          <a:lstStyle/>
          <a:p>
            <a:pPr marL="0" indent="0" algn="ctr">
              <a:buNone/>
            </a:pPr>
            <a:r>
              <a:rPr lang="en-GB" sz="2200" dirty="0"/>
              <a:t>Both </a:t>
            </a:r>
            <a:r>
              <a:rPr lang="en-GB" sz="2200" dirty="0" err="1"/>
              <a:t>Genscan</a:t>
            </a:r>
            <a:r>
              <a:rPr lang="en-GB" sz="2200" dirty="0"/>
              <a:t> and </a:t>
            </a:r>
            <a:r>
              <a:rPr lang="en-GB" sz="2200" dirty="0" err="1"/>
              <a:t>Blastn</a:t>
            </a:r>
            <a:r>
              <a:rPr lang="en-GB" sz="2200" dirty="0"/>
              <a:t>/</a:t>
            </a:r>
            <a:r>
              <a:rPr lang="en-GB" sz="2200" dirty="0" err="1"/>
              <a:t>tBlastn</a:t>
            </a:r>
            <a:r>
              <a:rPr lang="en-GB" sz="2200" dirty="0"/>
              <a:t> have their advantages and disadvantages</a:t>
            </a:r>
            <a:endParaRPr lang="en-GB" dirty="0"/>
          </a:p>
          <a:p>
            <a:endParaRPr lang="en-GB" dirty="0"/>
          </a:p>
          <a:p>
            <a:endParaRPr lang="en-GB" dirty="0"/>
          </a:p>
          <a:p>
            <a:endParaRPr lang="en-GB" dirty="0"/>
          </a:p>
          <a:p>
            <a:endParaRPr lang="en-GB" dirty="0"/>
          </a:p>
          <a:p>
            <a:pPr marL="0" indent="0">
              <a:buNone/>
            </a:pPr>
            <a:endParaRPr lang="en-GB" dirty="0"/>
          </a:p>
        </p:txBody>
      </p:sp>
      <p:sp>
        <p:nvSpPr>
          <p:cNvPr id="4" name="TextBox 3">
            <a:extLst>
              <a:ext uri="{FF2B5EF4-FFF2-40B4-BE49-F238E27FC236}">
                <a16:creationId xmlns:a16="http://schemas.microsoft.com/office/drawing/2014/main" id="{92265A93-B493-4A66-A90A-756E8144B11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graphicFrame>
        <p:nvGraphicFramePr>
          <p:cNvPr id="5" name="Table 4">
            <a:extLst>
              <a:ext uri="{FF2B5EF4-FFF2-40B4-BE49-F238E27FC236}">
                <a16:creationId xmlns:a16="http://schemas.microsoft.com/office/drawing/2014/main" id="{F0B45CBA-E85C-49E8-8316-9EED441AC622}"/>
              </a:ext>
            </a:extLst>
          </p:cNvPr>
          <p:cNvGraphicFramePr>
            <a:graphicFrameLocks noGrp="1"/>
          </p:cNvGraphicFramePr>
          <p:nvPr>
            <p:extLst>
              <p:ext uri="{D42A27DB-BD31-4B8C-83A1-F6EECF244321}">
                <p14:modId xmlns:p14="http://schemas.microsoft.com/office/powerpoint/2010/main" val="3789343157"/>
              </p:ext>
            </p:extLst>
          </p:nvPr>
        </p:nvGraphicFramePr>
        <p:xfrm>
          <a:off x="1584576" y="2208104"/>
          <a:ext cx="5727879" cy="3632408"/>
        </p:xfrm>
        <a:graphic>
          <a:graphicData uri="http://schemas.openxmlformats.org/drawingml/2006/table">
            <a:tbl>
              <a:tblPr firstRow="1" bandRow="1">
                <a:tableStyleId>{5C22544A-7EE6-4342-B048-85BDC9FD1C3A}</a:tableStyleId>
              </a:tblPr>
              <a:tblGrid>
                <a:gridCol w="1909293">
                  <a:extLst>
                    <a:ext uri="{9D8B030D-6E8A-4147-A177-3AD203B41FA5}">
                      <a16:colId xmlns:a16="http://schemas.microsoft.com/office/drawing/2014/main" val="1500028103"/>
                    </a:ext>
                  </a:extLst>
                </a:gridCol>
                <a:gridCol w="1909293">
                  <a:extLst>
                    <a:ext uri="{9D8B030D-6E8A-4147-A177-3AD203B41FA5}">
                      <a16:colId xmlns:a16="http://schemas.microsoft.com/office/drawing/2014/main" val="1594310170"/>
                    </a:ext>
                  </a:extLst>
                </a:gridCol>
                <a:gridCol w="1909293">
                  <a:extLst>
                    <a:ext uri="{9D8B030D-6E8A-4147-A177-3AD203B41FA5}">
                      <a16:colId xmlns:a16="http://schemas.microsoft.com/office/drawing/2014/main" val="1724913263"/>
                    </a:ext>
                  </a:extLst>
                </a:gridCol>
              </a:tblGrid>
              <a:tr h="431443">
                <a:tc>
                  <a:txBody>
                    <a:bodyPr/>
                    <a:lstStyle/>
                    <a:p>
                      <a:r>
                        <a:rPr lang="en-GB" dirty="0"/>
                        <a:t>Characteristics</a:t>
                      </a:r>
                    </a:p>
                  </a:txBody>
                  <a:tcPr/>
                </a:tc>
                <a:tc>
                  <a:txBody>
                    <a:bodyPr/>
                    <a:lstStyle/>
                    <a:p>
                      <a:r>
                        <a:rPr lang="en-GB" dirty="0" err="1"/>
                        <a:t>Genscan</a:t>
                      </a:r>
                      <a:endParaRPr lang="en-GB" dirty="0"/>
                    </a:p>
                  </a:txBody>
                  <a:tcPr/>
                </a:tc>
                <a:tc>
                  <a:txBody>
                    <a:bodyPr/>
                    <a:lstStyle/>
                    <a:p>
                      <a:r>
                        <a:rPr lang="en-GB" dirty="0" err="1"/>
                        <a:t>Blastn</a:t>
                      </a:r>
                      <a:r>
                        <a:rPr lang="en-GB" dirty="0"/>
                        <a:t>/</a:t>
                      </a:r>
                      <a:r>
                        <a:rPr lang="en-GB" dirty="0" err="1"/>
                        <a:t>tBlastn</a:t>
                      </a:r>
                      <a:endParaRPr lang="en-GB" dirty="0"/>
                    </a:p>
                  </a:txBody>
                  <a:tcPr/>
                </a:tc>
                <a:extLst>
                  <a:ext uri="{0D108BD9-81ED-4DB2-BD59-A6C34878D82A}">
                    <a16:rowId xmlns:a16="http://schemas.microsoft.com/office/drawing/2014/main" val="3659219477"/>
                  </a:ext>
                </a:extLst>
              </a:tr>
              <a:tr h="744681">
                <a:tc>
                  <a:txBody>
                    <a:bodyPr/>
                    <a:lstStyle/>
                    <a:p>
                      <a:r>
                        <a:rPr lang="en-GB" dirty="0"/>
                        <a:t>Reference genome required</a:t>
                      </a:r>
                    </a:p>
                  </a:txBody>
                  <a:tcPr/>
                </a:tc>
                <a:tc>
                  <a:txBody>
                    <a:bodyPr/>
                    <a:lstStyle/>
                    <a:p>
                      <a:r>
                        <a:rPr lang="en-GB" dirty="0"/>
                        <a:t>No</a:t>
                      </a:r>
                    </a:p>
                  </a:txBody>
                  <a:tcPr/>
                </a:tc>
                <a:tc>
                  <a:txBody>
                    <a:bodyPr/>
                    <a:lstStyle/>
                    <a:p>
                      <a:r>
                        <a:rPr lang="en-GB" dirty="0"/>
                        <a:t>Yes</a:t>
                      </a:r>
                    </a:p>
                  </a:txBody>
                  <a:tcPr/>
                </a:tc>
                <a:extLst>
                  <a:ext uri="{0D108BD9-81ED-4DB2-BD59-A6C34878D82A}">
                    <a16:rowId xmlns:a16="http://schemas.microsoft.com/office/drawing/2014/main" val="3834556727"/>
                  </a:ext>
                </a:extLst>
              </a:tr>
              <a:tr h="744681">
                <a:tc>
                  <a:txBody>
                    <a:bodyPr/>
                    <a:lstStyle/>
                    <a:p>
                      <a:r>
                        <a:rPr lang="en-GB" dirty="0"/>
                        <a:t>Functional annotations</a:t>
                      </a:r>
                    </a:p>
                  </a:txBody>
                  <a:tcPr/>
                </a:tc>
                <a:tc>
                  <a:txBody>
                    <a:bodyPr/>
                    <a:lstStyle/>
                    <a:p>
                      <a:r>
                        <a:rPr lang="en-GB" dirty="0"/>
                        <a:t>No</a:t>
                      </a:r>
                    </a:p>
                  </a:txBody>
                  <a:tcPr/>
                </a:tc>
                <a:tc>
                  <a:txBody>
                    <a:bodyPr/>
                    <a:lstStyle/>
                    <a:p>
                      <a:r>
                        <a:rPr lang="en-GB" dirty="0"/>
                        <a:t>Yes</a:t>
                      </a:r>
                    </a:p>
                  </a:txBody>
                  <a:tcPr/>
                </a:tc>
                <a:extLst>
                  <a:ext uri="{0D108BD9-81ED-4DB2-BD59-A6C34878D82A}">
                    <a16:rowId xmlns:a16="http://schemas.microsoft.com/office/drawing/2014/main" val="3150031230"/>
                  </a:ext>
                </a:extLst>
              </a:tr>
              <a:tr h="579983">
                <a:tc>
                  <a:txBody>
                    <a:bodyPr/>
                    <a:lstStyle/>
                    <a:p>
                      <a:r>
                        <a:rPr lang="en-GB" dirty="0"/>
                        <a:t>Overprediction of gene number</a:t>
                      </a:r>
                    </a:p>
                  </a:txBody>
                  <a:tcPr/>
                </a:tc>
                <a:tc>
                  <a:txBody>
                    <a:bodyPr/>
                    <a:lstStyle/>
                    <a:p>
                      <a:r>
                        <a:rPr lang="en-GB" dirty="0"/>
                        <a:t>Yes</a:t>
                      </a:r>
                    </a:p>
                  </a:txBody>
                  <a:tcPr/>
                </a:tc>
                <a:tc>
                  <a:txBody>
                    <a:bodyPr/>
                    <a:lstStyle/>
                    <a:p>
                      <a:r>
                        <a:rPr lang="en-GB" dirty="0"/>
                        <a:t>No</a:t>
                      </a:r>
                    </a:p>
                  </a:txBody>
                  <a:tcPr/>
                </a:tc>
                <a:extLst>
                  <a:ext uri="{0D108BD9-81ED-4DB2-BD59-A6C34878D82A}">
                    <a16:rowId xmlns:a16="http://schemas.microsoft.com/office/drawing/2014/main" val="942096217"/>
                  </a:ext>
                </a:extLst>
              </a:tr>
              <a:tr h="579983">
                <a:tc>
                  <a:txBody>
                    <a:bodyPr/>
                    <a:lstStyle/>
                    <a:p>
                      <a:r>
                        <a:rPr lang="en-GB" dirty="0"/>
                        <a:t>Gene structure prediction</a:t>
                      </a:r>
                    </a:p>
                  </a:txBody>
                  <a:tcPr/>
                </a:tc>
                <a:tc>
                  <a:txBody>
                    <a:bodyPr/>
                    <a:lstStyle/>
                    <a:p>
                      <a:r>
                        <a:rPr lang="en-GB" dirty="0"/>
                        <a:t>Yes</a:t>
                      </a:r>
                    </a:p>
                  </a:txBody>
                  <a:tcPr/>
                </a:tc>
                <a:tc>
                  <a:txBody>
                    <a:bodyPr/>
                    <a:lstStyle/>
                    <a:p>
                      <a:r>
                        <a:rPr lang="en-GB" dirty="0"/>
                        <a:t>No </a:t>
                      </a:r>
                    </a:p>
                  </a:txBody>
                  <a:tcPr/>
                </a:tc>
                <a:extLst>
                  <a:ext uri="{0D108BD9-81ED-4DB2-BD59-A6C34878D82A}">
                    <a16:rowId xmlns:a16="http://schemas.microsoft.com/office/drawing/2014/main" val="1480851105"/>
                  </a:ext>
                </a:extLst>
              </a:tr>
              <a:tr h="431443">
                <a:tc>
                  <a:txBody>
                    <a:bodyPr/>
                    <a:lstStyle/>
                    <a:p>
                      <a:r>
                        <a:rPr lang="en-GB" dirty="0"/>
                        <a:t>Isoform variants</a:t>
                      </a:r>
                    </a:p>
                  </a:txBody>
                  <a:tcPr/>
                </a:tc>
                <a:tc>
                  <a:txBody>
                    <a:bodyPr/>
                    <a:lstStyle/>
                    <a:p>
                      <a:r>
                        <a:rPr lang="en-GB" dirty="0"/>
                        <a:t>No </a:t>
                      </a:r>
                    </a:p>
                  </a:txBody>
                  <a:tcPr/>
                </a:tc>
                <a:tc>
                  <a:txBody>
                    <a:bodyPr/>
                    <a:lstStyle/>
                    <a:p>
                      <a:r>
                        <a:rPr lang="en-GB" dirty="0"/>
                        <a:t>Yes</a:t>
                      </a:r>
                    </a:p>
                  </a:txBody>
                  <a:tcPr/>
                </a:tc>
                <a:extLst>
                  <a:ext uri="{0D108BD9-81ED-4DB2-BD59-A6C34878D82A}">
                    <a16:rowId xmlns:a16="http://schemas.microsoft.com/office/drawing/2014/main" val="1906757334"/>
                  </a:ext>
                </a:extLst>
              </a:tr>
            </a:tbl>
          </a:graphicData>
        </a:graphic>
      </p:graphicFrame>
      <p:sp>
        <p:nvSpPr>
          <p:cNvPr id="6" name="TextBox 5">
            <a:extLst>
              <a:ext uri="{FF2B5EF4-FFF2-40B4-BE49-F238E27FC236}">
                <a16:creationId xmlns:a16="http://schemas.microsoft.com/office/drawing/2014/main" id="{F9D4CFF0-3F42-4AA8-8640-091EBBB25AB5}"/>
              </a:ext>
            </a:extLst>
          </p:cNvPr>
          <p:cNvSpPr txBox="1"/>
          <p:nvPr/>
        </p:nvSpPr>
        <p:spPr>
          <a:xfrm>
            <a:off x="219907" y="5999452"/>
            <a:ext cx="8704185" cy="369332"/>
          </a:xfrm>
          <a:prstGeom prst="rect">
            <a:avLst/>
          </a:prstGeom>
          <a:noFill/>
        </p:spPr>
        <p:txBody>
          <a:bodyPr wrap="square" rtlCol="0">
            <a:spAutoFit/>
          </a:bodyPr>
          <a:lstStyle/>
          <a:p>
            <a:pPr algn="ctr"/>
            <a:r>
              <a:rPr lang="en-GB" dirty="0"/>
              <a:t>An alternative method is to combine both methodologies (</a:t>
            </a:r>
            <a:r>
              <a:rPr lang="en-GB" dirty="0" err="1"/>
              <a:t>Twinscan</a:t>
            </a:r>
            <a:r>
              <a:rPr lang="en-GB" dirty="0"/>
              <a:t>)</a:t>
            </a:r>
          </a:p>
        </p:txBody>
      </p:sp>
    </p:spTree>
    <p:extLst>
      <p:ext uri="{BB962C8B-B14F-4D97-AF65-F5344CB8AC3E}">
        <p14:creationId xmlns:p14="http://schemas.microsoft.com/office/powerpoint/2010/main" val="612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7EF8-6F11-410D-B0D6-B51D438BA439}"/>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References and code files</a:t>
            </a:r>
          </a:p>
        </p:txBody>
      </p:sp>
      <p:sp>
        <p:nvSpPr>
          <p:cNvPr id="4" name="Rectangle 1">
            <a:extLst>
              <a:ext uri="{FF2B5EF4-FFF2-40B4-BE49-F238E27FC236}">
                <a16:creationId xmlns:a16="http://schemas.microsoft.com/office/drawing/2014/main" id="{7C27D434-3A98-4612-AD41-5941541F8CE9}"/>
              </a:ext>
            </a:extLst>
          </p:cNvPr>
          <p:cNvSpPr>
            <a:spLocks noGrp="1" noChangeArrowheads="1"/>
          </p:cNvSpPr>
          <p:nvPr>
            <p:ph idx="1"/>
          </p:nvPr>
        </p:nvSpPr>
        <p:spPr bwMode="auto">
          <a:xfrm>
            <a:off x="262068" y="1398799"/>
            <a:ext cx="8619863"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endParaRPr lang="en-US" altLang="en-US" sz="1600" dirty="0">
              <a:solidFill>
                <a:srgbClr val="000000"/>
              </a:solidFill>
            </a:endParaRPr>
          </a:p>
          <a:p>
            <a:pPr marL="0" indent="0">
              <a:buNone/>
            </a:pPr>
            <a:r>
              <a:rPr lang="en-US" altLang="en-US" sz="1800" b="1" u="sng" dirty="0">
                <a:solidFill>
                  <a:srgbClr val="000000"/>
                </a:solidFill>
                <a:latin typeface="+mn-lt"/>
              </a:rPr>
              <a:t>References</a:t>
            </a:r>
            <a:r>
              <a:rPr lang="en-US" altLang="en-US" sz="1800" dirty="0">
                <a:solidFill>
                  <a:srgbClr val="000000"/>
                </a:solidFill>
              </a:rPr>
              <a:t>: </a:t>
            </a:r>
          </a:p>
          <a:p>
            <a:pPr marL="0" indent="0">
              <a:buNone/>
            </a:pPr>
            <a:endParaRPr lang="en-US" altLang="en-US" sz="1800" dirty="0">
              <a:solidFill>
                <a:srgbClr val="000000"/>
              </a:solidFill>
            </a:endParaRPr>
          </a:p>
          <a:p>
            <a:pPr marL="0" indent="0" algn="just">
              <a:buNone/>
            </a:pPr>
            <a:r>
              <a:rPr lang="en-US" altLang="en-US" sz="1600" dirty="0">
                <a:solidFill>
                  <a:srgbClr val="000000"/>
                </a:solidFill>
              </a:rPr>
              <a:t>1) </a:t>
            </a:r>
            <a:r>
              <a:rPr lang="en-US" sz="1600" dirty="0">
                <a:latin typeface="+mn-lt"/>
              </a:rPr>
              <a:t>Burge, C. and </a:t>
            </a:r>
            <a:r>
              <a:rPr lang="en-US" sz="1600" dirty="0" err="1">
                <a:latin typeface="+mn-lt"/>
              </a:rPr>
              <a:t>Karlin</a:t>
            </a:r>
            <a:r>
              <a:rPr lang="en-US" sz="1600" dirty="0">
                <a:latin typeface="+mn-lt"/>
              </a:rPr>
              <a:t>, S. (1997). Prediction of complete gene structures in human genomic DNA. </a:t>
            </a:r>
            <a:r>
              <a:rPr lang="en-US" sz="1600" i="1" dirty="0">
                <a:latin typeface="+mn-lt"/>
              </a:rPr>
              <a:t>Journal of Molecular Biology</a:t>
            </a:r>
            <a:r>
              <a:rPr lang="en-US" sz="1600" dirty="0">
                <a:latin typeface="+mn-lt"/>
              </a:rPr>
              <a:t>, 268(1), pp.78-94.</a:t>
            </a:r>
            <a:endParaRPr lang="en-US" altLang="en-US" sz="1600" dirty="0">
              <a:solidFill>
                <a:srgbClr val="000000"/>
              </a:solidFill>
              <a:latin typeface="+mn-lt"/>
            </a:endParaRPr>
          </a:p>
          <a:p>
            <a:pPr marL="0" indent="0" algn="just">
              <a:buNone/>
            </a:pPr>
            <a:endParaRPr lang="en-US" altLang="en-US" sz="1600" dirty="0">
              <a:solidFill>
                <a:srgbClr val="000000"/>
              </a:solidFill>
              <a:latin typeface="+mn-lt"/>
            </a:endParaRPr>
          </a:p>
          <a:p>
            <a:pPr marL="0" indent="0" algn="just">
              <a:buNone/>
            </a:pPr>
            <a:r>
              <a:rPr lang="en-US" altLang="en-US" sz="1600" dirty="0">
                <a:solidFill>
                  <a:srgbClr val="000000"/>
                </a:solidFill>
                <a:latin typeface="+mn-lt"/>
              </a:rPr>
              <a:t>2) Drosophila 12 Genomes Consortium, (2007). Evolution of genes and genomes on the Drosophila phylogeny, </a:t>
            </a:r>
            <a:r>
              <a:rPr lang="en-US" altLang="en-US" sz="1600" i="1" dirty="0">
                <a:solidFill>
                  <a:srgbClr val="000000"/>
                </a:solidFill>
                <a:latin typeface="+mn-lt"/>
              </a:rPr>
              <a:t>Nature, </a:t>
            </a:r>
            <a:r>
              <a:rPr lang="en-US" altLang="en-US" sz="1600" dirty="0">
                <a:solidFill>
                  <a:srgbClr val="000000"/>
                </a:solidFill>
                <a:latin typeface="+mn-lt"/>
              </a:rPr>
              <a:t>450, 203-218.</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mn-lt"/>
              </a:rPr>
              <a:t>3</a:t>
            </a:r>
            <a:r>
              <a:rPr kumimoji="0" lang="en-US" altLang="en-US" sz="1600" b="0" i="0" u="none" strike="noStrike" cap="none" normalizeH="0" baseline="0" dirty="0">
                <a:ln>
                  <a:noFill/>
                </a:ln>
                <a:solidFill>
                  <a:srgbClr val="000000"/>
                </a:solidFill>
                <a:effectLst/>
                <a:latin typeface="+mn-lt"/>
              </a:rPr>
              <a:t>) Korf I, </a:t>
            </a:r>
            <a:r>
              <a:rPr kumimoji="0" lang="en-US" altLang="en-US" sz="1600" b="0" i="0" u="none" strike="noStrike" cap="none" normalizeH="0" baseline="0" dirty="0" err="1">
                <a:ln>
                  <a:noFill/>
                </a:ln>
                <a:solidFill>
                  <a:srgbClr val="000000"/>
                </a:solidFill>
                <a:effectLst/>
                <a:latin typeface="+mn-lt"/>
              </a:rPr>
              <a:t>Flicek</a:t>
            </a:r>
            <a:r>
              <a:rPr kumimoji="0" lang="en-US" altLang="en-US" sz="1600" b="0" i="0" u="none" strike="noStrike" cap="none" normalizeH="0" baseline="0" dirty="0">
                <a:ln>
                  <a:noFill/>
                </a:ln>
                <a:solidFill>
                  <a:srgbClr val="000000"/>
                </a:solidFill>
                <a:effectLst/>
                <a:latin typeface="+mn-lt"/>
              </a:rPr>
              <a:t> P, </a:t>
            </a:r>
            <a:r>
              <a:rPr kumimoji="0" lang="en-US" altLang="en-US" sz="1600" b="0" i="0" u="none" strike="noStrike" cap="none" normalizeH="0" baseline="0" dirty="0" err="1">
                <a:ln>
                  <a:noFill/>
                </a:ln>
                <a:solidFill>
                  <a:srgbClr val="000000"/>
                </a:solidFill>
                <a:effectLst/>
                <a:latin typeface="+mn-lt"/>
              </a:rPr>
              <a:t>Duan</a:t>
            </a:r>
            <a:r>
              <a:rPr kumimoji="0" lang="en-US" altLang="en-US" sz="1600" b="0" i="0" u="none" strike="noStrike" cap="none" normalizeH="0" baseline="0" dirty="0">
                <a:ln>
                  <a:noFill/>
                </a:ln>
                <a:solidFill>
                  <a:srgbClr val="000000"/>
                </a:solidFill>
                <a:effectLst/>
                <a:latin typeface="+mn-lt"/>
              </a:rPr>
              <a:t> D, Brent M. (2001). Integrating genomic homology into gene structure prediction. </a:t>
            </a:r>
            <a:r>
              <a:rPr kumimoji="0" lang="en-US" altLang="en-US" sz="1600" b="0" i="1" u="none" strike="noStrike" cap="none" normalizeH="0" baseline="0" dirty="0">
                <a:ln>
                  <a:noFill/>
                </a:ln>
                <a:solidFill>
                  <a:srgbClr val="000000"/>
                </a:solidFill>
                <a:effectLst/>
                <a:latin typeface="+mn-lt"/>
              </a:rPr>
              <a:t>Bioinformatics,</a:t>
            </a:r>
            <a:r>
              <a:rPr kumimoji="0" lang="en-US" altLang="en-US" sz="1600" b="0" i="0" u="none" strike="noStrike" cap="none" normalizeH="0" baseline="0" dirty="0">
                <a:ln>
                  <a:noFill/>
                </a:ln>
                <a:solidFill>
                  <a:srgbClr val="000000"/>
                </a:solidFill>
                <a:effectLst/>
                <a:latin typeface="+mn-lt"/>
              </a:rPr>
              <a:t> 17 , 140-148.</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lvl="0" indent="0" algn="just">
              <a:buNone/>
            </a:pPr>
            <a:r>
              <a:rPr lang="en-US" altLang="en-US" sz="1600" dirty="0">
                <a:solidFill>
                  <a:srgbClr val="000000"/>
                </a:solidFill>
                <a:latin typeface="+mn-lt"/>
              </a:rPr>
              <a:t>4) </a:t>
            </a:r>
            <a:r>
              <a:rPr lang="en-US" sz="1600" dirty="0">
                <a:latin typeface="+mn-lt"/>
              </a:rPr>
              <a:t>Gelfand, M. S., </a:t>
            </a:r>
            <a:r>
              <a:rPr lang="en-US" sz="1600" dirty="0" err="1">
                <a:latin typeface="+mn-lt"/>
              </a:rPr>
              <a:t>Mironov</a:t>
            </a:r>
            <a:r>
              <a:rPr lang="en-US" sz="1600" dirty="0">
                <a:latin typeface="+mn-lt"/>
              </a:rPr>
              <a:t>, A. A., &amp; </a:t>
            </a:r>
            <a:r>
              <a:rPr lang="en-US" sz="1600" dirty="0" err="1">
                <a:latin typeface="+mn-lt"/>
              </a:rPr>
              <a:t>Pevzner</a:t>
            </a:r>
            <a:r>
              <a:rPr lang="en-US" sz="1600" dirty="0">
                <a:latin typeface="+mn-lt"/>
              </a:rPr>
              <a:t>, P. A. (1996). Gene recognition via spliced sequence alignment. </a:t>
            </a:r>
            <a:r>
              <a:rPr lang="en-US" sz="1600" i="1" dirty="0">
                <a:latin typeface="+mn-lt"/>
              </a:rPr>
              <a:t>Proceedings of the National Academy of Sciences of the United States of America</a:t>
            </a:r>
            <a:r>
              <a:rPr lang="en-US" sz="1600" dirty="0">
                <a:latin typeface="+mn-lt"/>
              </a:rPr>
              <a:t>, </a:t>
            </a:r>
            <a:r>
              <a:rPr lang="en-US" sz="1600" i="1" dirty="0">
                <a:latin typeface="+mn-lt"/>
              </a:rPr>
              <a:t>93</a:t>
            </a:r>
            <a:r>
              <a:rPr lang="en-US" sz="1600" dirty="0">
                <a:latin typeface="+mn-lt"/>
              </a:rPr>
              <a:t>(17), 9061–9066.</a:t>
            </a:r>
          </a:p>
          <a:p>
            <a:pPr marL="0" lvl="0" indent="0" algn="just">
              <a:buNone/>
            </a:pPr>
            <a:endParaRPr lang="en-US" sz="1600" dirty="0">
              <a:latin typeface="+mn-lt"/>
            </a:endParaRPr>
          </a:p>
          <a:p>
            <a:pPr marL="0" lvl="0" indent="0" algn="just">
              <a:buNone/>
            </a:pPr>
            <a:r>
              <a:rPr lang="en-US" sz="1600" dirty="0">
                <a:latin typeface="+mn-lt"/>
              </a:rPr>
              <a:t>5) </a:t>
            </a:r>
            <a:r>
              <a:rPr lang="en-GB" sz="1600" dirty="0">
                <a:latin typeface="+mn-lt"/>
              </a:rPr>
              <a:t>James T. Robinson, Helga </a:t>
            </a:r>
            <a:r>
              <a:rPr lang="en-GB" sz="1600" dirty="0" err="1">
                <a:latin typeface="+mn-lt"/>
              </a:rPr>
              <a:t>Thorvaldsdóttir</a:t>
            </a:r>
            <a:r>
              <a:rPr lang="en-GB" sz="1600" dirty="0">
                <a:latin typeface="+mn-lt"/>
              </a:rPr>
              <a:t>, Wendy </a:t>
            </a:r>
            <a:r>
              <a:rPr lang="en-GB" sz="1600" dirty="0" err="1">
                <a:latin typeface="+mn-lt"/>
              </a:rPr>
              <a:t>Winckler</a:t>
            </a:r>
            <a:r>
              <a:rPr lang="en-GB" sz="1600" dirty="0">
                <a:latin typeface="+mn-lt"/>
              </a:rPr>
              <a:t>, Mitchell Guttman, Eric S. Lander, Gad Getz, Jill P. </a:t>
            </a:r>
            <a:r>
              <a:rPr lang="en-GB" sz="1600" dirty="0" err="1">
                <a:latin typeface="+mn-lt"/>
              </a:rPr>
              <a:t>Mesirov</a:t>
            </a:r>
            <a:r>
              <a:rPr lang="en-GB" sz="1600" dirty="0">
                <a:latin typeface="+mn-lt"/>
              </a:rPr>
              <a:t>.  (2011). Integrative Genomics Viewer. </a:t>
            </a:r>
            <a:r>
              <a:rPr lang="en-GB" sz="1600" i="1" dirty="0">
                <a:latin typeface="+mn-lt"/>
              </a:rPr>
              <a:t>Nature Biotechnology, </a:t>
            </a:r>
            <a:r>
              <a:rPr lang="en-GB" sz="1600" dirty="0">
                <a:latin typeface="+mn-lt"/>
              </a:rPr>
              <a:t>29, 24–26.</a:t>
            </a:r>
            <a:endParaRPr lang="en-US" altLang="en-US" sz="1800" dirty="0">
              <a:solidFill>
                <a:srgbClr val="000000"/>
              </a:solidFill>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highlight>
                <a:srgbClr val="FFFF00"/>
              </a:highlight>
              <a:latin typeface="+mn-lt"/>
            </a:endParaRPr>
          </a:p>
          <a:p>
            <a:pPr marL="0" lvl="0" indent="0">
              <a:buNone/>
            </a:pPr>
            <a:r>
              <a:rPr lang="en-US" altLang="en-US" sz="1800" b="1" u="sng" dirty="0">
                <a:solidFill>
                  <a:srgbClr val="000000"/>
                </a:solidFill>
                <a:latin typeface="+mn-lt"/>
              </a:rPr>
              <a:t>GitHub Address: </a:t>
            </a:r>
          </a:p>
          <a:p>
            <a:pPr marL="0" lvl="0" indent="0">
              <a:buNone/>
            </a:pPr>
            <a:r>
              <a:rPr lang="en-US" altLang="en-US" sz="1600" dirty="0">
                <a:solidFill>
                  <a:srgbClr val="000000"/>
                </a:solidFill>
                <a:latin typeface="+mn-lt"/>
              </a:rPr>
              <a:t>https://github.com/Cy1614/GIA</a:t>
            </a:r>
            <a:r>
              <a:rPr lang="en-US" altLang="en-US" sz="1600" dirty="0">
                <a:solidFill>
                  <a:srgbClr val="000000"/>
                </a:solidFill>
                <a:highlight>
                  <a:srgbClr val="FFFF00"/>
                </a:highlight>
                <a:latin typeface="+mn-lt"/>
              </a:rPr>
              <a:t> </a:t>
            </a:r>
            <a:endParaRPr kumimoji="0" lang="en-US" altLang="en-US" sz="1600" b="0" i="0" u="none" strike="noStrike" cap="none" normalizeH="0" baseline="0" dirty="0">
              <a:ln>
                <a:noFill/>
              </a:ln>
              <a:solidFill>
                <a:schemeClr val="tx1"/>
              </a:solidFill>
              <a:effectLst/>
              <a:latin typeface="+mn-lt"/>
            </a:endParaRPr>
          </a:p>
        </p:txBody>
      </p:sp>
      <p:sp>
        <p:nvSpPr>
          <p:cNvPr id="5" name="TextBox 4">
            <a:extLst>
              <a:ext uri="{FF2B5EF4-FFF2-40B4-BE49-F238E27FC236}">
                <a16:creationId xmlns:a16="http://schemas.microsoft.com/office/drawing/2014/main" id="{C1D4F42B-B14C-41B4-B610-DDD2BCBCAD5B}"/>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982118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4414-E818-4330-988E-0026C6A97372}"/>
              </a:ext>
            </a:extLst>
          </p:cNvPr>
          <p:cNvSpPr>
            <a:spLocks noGrp="1"/>
          </p:cNvSpPr>
          <p:nvPr>
            <p:ph type="title"/>
          </p:nvPr>
        </p:nvSpPr>
        <p:spPr>
          <a:xfrm>
            <a:off x="1059785" y="2512770"/>
            <a:ext cx="7024430" cy="2443280"/>
          </a:xfrm>
        </p:spPr>
        <p:txBody>
          <a:bodyPr>
            <a:normAutofit/>
          </a:bodyPr>
          <a:lstStyle/>
          <a:p>
            <a:pPr algn="ctr"/>
            <a:r>
              <a:rPr lang="en-GB" sz="5200" dirty="0">
                <a:solidFill>
                  <a:schemeClr val="tx1"/>
                </a:solidFill>
              </a:rPr>
              <a:t>Annotation method: </a:t>
            </a:r>
            <a:r>
              <a:rPr lang="en-GB" sz="5200" dirty="0" err="1">
                <a:solidFill>
                  <a:schemeClr val="tx1"/>
                </a:solidFill>
              </a:rPr>
              <a:t>Genscan</a:t>
            </a:r>
            <a:r>
              <a:rPr lang="en-GB" sz="5200" dirty="0">
                <a:solidFill>
                  <a:schemeClr val="tx1"/>
                </a:solidFill>
              </a:rPr>
              <a:t> </a:t>
            </a:r>
          </a:p>
        </p:txBody>
      </p:sp>
      <p:sp>
        <p:nvSpPr>
          <p:cNvPr id="4" name="TextBox 3">
            <a:extLst>
              <a:ext uri="{FF2B5EF4-FFF2-40B4-BE49-F238E27FC236}">
                <a16:creationId xmlns:a16="http://schemas.microsoft.com/office/drawing/2014/main" id="{653D6EB9-3DD9-4CCF-953A-9E2B52EEDEF7}"/>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5619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17900" y="181754"/>
            <a:ext cx="7016195" cy="610820"/>
          </a:xfrm>
        </p:spPr>
        <p:txBody>
          <a:bodyPr>
            <a:normAutofit fontScale="90000"/>
          </a:bodyPr>
          <a:lstStyle/>
          <a:p>
            <a:pPr algn="l"/>
            <a:r>
              <a:rPr lang="en-US" dirty="0" err="1"/>
              <a:t>Genscan</a:t>
            </a:r>
            <a:r>
              <a:rPr lang="en-US" dirty="0"/>
              <a:t> </a:t>
            </a:r>
            <a:r>
              <a:rPr lang="en-US" i="1" dirty="0"/>
              <a:t>ab initio </a:t>
            </a:r>
            <a:r>
              <a:rPr lang="en-US" dirty="0"/>
              <a:t>gene prediction</a:t>
            </a:r>
          </a:p>
        </p:txBody>
      </p:sp>
      <p:sp>
        <p:nvSpPr>
          <p:cNvPr id="5" name="Content Placeholder 4"/>
          <p:cNvSpPr>
            <a:spLocks noGrp="1"/>
          </p:cNvSpPr>
          <p:nvPr>
            <p:ph idx="1"/>
          </p:nvPr>
        </p:nvSpPr>
        <p:spPr>
          <a:xfrm>
            <a:off x="1524401" y="909367"/>
            <a:ext cx="7016194" cy="5039266"/>
          </a:xfrm>
        </p:spPr>
        <p:txBody>
          <a:bodyPr>
            <a:normAutofit/>
          </a:bodyPr>
          <a:lstStyle/>
          <a:p>
            <a:r>
              <a:rPr lang="en-US" sz="2400" dirty="0"/>
              <a:t>Uses a probabilistic model to scan for core gene structural features within eukaryotic genomic sequences.</a:t>
            </a:r>
          </a:p>
          <a:p>
            <a:r>
              <a:rPr lang="en-US" sz="2400" dirty="0"/>
              <a:t>These include: promoters, exons, introns, donor and acceptor splice sites.</a:t>
            </a:r>
          </a:p>
          <a:p>
            <a:r>
              <a:rPr lang="en-US" sz="2400" dirty="0"/>
              <a:t>The model places emphasis on the gene features which are </a:t>
            </a:r>
            <a:r>
              <a:rPr lang="en-US" sz="2400" dirty="0" err="1"/>
              <a:t>recognised</a:t>
            </a:r>
            <a:r>
              <a:rPr lang="en-US" sz="2400" dirty="0"/>
              <a:t> by transcriptional, translational and splicing machinery. </a:t>
            </a:r>
          </a:p>
        </p:txBody>
      </p:sp>
      <p:sp>
        <p:nvSpPr>
          <p:cNvPr id="6" name="TextBox 5">
            <a:extLst>
              <a:ext uri="{FF2B5EF4-FFF2-40B4-BE49-F238E27FC236}">
                <a16:creationId xmlns:a16="http://schemas.microsoft.com/office/drawing/2014/main" id="{9268967E-5D67-446E-BBBA-F6B8C04C2953}"/>
              </a:ext>
            </a:extLst>
          </p:cNvPr>
          <p:cNvSpPr txBox="1"/>
          <p:nvPr/>
        </p:nvSpPr>
        <p:spPr>
          <a:xfrm>
            <a:off x="8227770" y="6483100"/>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935-3B2F-492D-96F7-5B0EF2780E22}"/>
              </a:ext>
            </a:extLst>
          </p:cNvPr>
          <p:cNvSpPr>
            <a:spLocks noGrp="1"/>
          </p:cNvSpPr>
          <p:nvPr>
            <p:ph type="title"/>
          </p:nvPr>
        </p:nvSpPr>
        <p:spPr>
          <a:xfrm>
            <a:off x="143555" y="374900"/>
            <a:ext cx="7016195" cy="610820"/>
          </a:xfrm>
        </p:spPr>
        <p:txBody>
          <a:bodyPr>
            <a:normAutofit fontScale="90000"/>
          </a:bodyPr>
          <a:lstStyle/>
          <a:p>
            <a:r>
              <a:rPr lang="en-GB" dirty="0" err="1">
                <a:solidFill>
                  <a:schemeClr val="bg1"/>
                </a:solidFill>
              </a:rPr>
              <a:t>Genscan</a:t>
            </a:r>
            <a:r>
              <a:rPr lang="en-GB" dirty="0"/>
              <a:t> </a:t>
            </a:r>
            <a:r>
              <a:rPr lang="en-GB" dirty="0">
                <a:solidFill>
                  <a:schemeClr val="bg1"/>
                </a:solidFill>
              </a:rPr>
              <a:t>preparation </a:t>
            </a:r>
          </a:p>
        </p:txBody>
      </p:sp>
      <p:sp>
        <p:nvSpPr>
          <p:cNvPr id="3" name="Content Placeholder 2">
            <a:extLst>
              <a:ext uri="{FF2B5EF4-FFF2-40B4-BE49-F238E27FC236}">
                <a16:creationId xmlns:a16="http://schemas.microsoft.com/office/drawing/2014/main" id="{F2B237E5-AC06-48F7-B0EF-6D6C6D3FE4DC}"/>
              </a:ext>
            </a:extLst>
          </p:cNvPr>
          <p:cNvSpPr>
            <a:spLocks noGrp="1"/>
          </p:cNvSpPr>
          <p:nvPr>
            <p:ph idx="1"/>
          </p:nvPr>
        </p:nvSpPr>
        <p:spPr>
          <a:xfrm>
            <a:off x="296260" y="1930339"/>
            <a:ext cx="8551480" cy="4733855"/>
          </a:xfrm>
        </p:spPr>
        <p:txBody>
          <a:bodyPr>
            <a:normAutofit/>
          </a:bodyPr>
          <a:lstStyle/>
          <a:p>
            <a:pPr marL="0" indent="0">
              <a:buNone/>
            </a:pPr>
            <a:r>
              <a:rPr lang="en-GB" b="1" u="sng" dirty="0"/>
              <a:t>Before insertion</a:t>
            </a:r>
          </a:p>
          <a:p>
            <a:pPr marL="0" indent="0">
              <a:buNone/>
            </a:pPr>
            <a:r>
              <a:rPr lang="en-GB" dirty="0"/>
              <a:t>The </a:t>
            </a:r>
            <a:r>
              <a:rPr lang="en-GB" i="1" dirty="0"/>
              <a:t>Drosophila</a:t>
            </a:r>
            <a:r>
              <a:rPr lang="en-GB" dirty="0"/>
              <a:t> scaffold FASTA files were split into 800,000 </a:t>
            </a:r>
            <a:r>
              <a:rPr lang="en-GB" dirty="0" err="1"/>
              <a:t>bp</a:t>
            </a:r>
            <a:r>
              <a:rPr lang="en-GB" dirty="0"/>
              <a:t> scaffolds upon insertion into </a:t>
            </a:r>
            <a:r>
              <a:rPr lang="en-GB" dirty="0" err="1"/>
              <a:t>Genscan</a:t>
            </a:r>
            <a:r>
              <a:rPr lang="en-GB" dirty="0"/>
              <a:t>.</a:t>
            </a:r>
          </a:p>
          <a:p>
            <a:endParaRPr lang="en-GB" dirty="0"/>
          </a:p>
          <a:p>
            <a:pPr marL="0" indent="0">
              <a:buNone/>
            </a:pPr>
            <a:r>
              <a:rPr lang="en-US" b="1" u="sng" dirty="0"/>
              <a:t>Data filtering</a:t>
            </a:r>
          </a:p>
          <a:p>
            <a:pPr marL="0" indent="0">
              <a:buNone/>
            </a:pPr>
            <a:r>
              <a:rPr lang="en-US" dirty="0"/>
              <a:t>Low-probability </a:t>
            </a:r>
            <a:r>
              <a:rPr lang="en-US" dirty="0" err="1"/>
              <a:t>Genscan</a:t>
            </a:r>
            <a:r>
              <a:rPr lang="en-US" dirty="0"/>
              <a:t> exon predictions (P &lt; 0.50) are not reliable and have been removed. </a:t>
            </a:r>
          </a:p>
          <a:p>
            <a:pPr marL="0" indent="0">
              <a:buNone/>
            </a:pPr>
            <a:endParaRPr lang="en-US" dirty="0"/>
          </a:p>
        </p:txBody>
      </p:sp>
      <p:sp>
        <p:nvSpPr>
          <p:cNvPr id="4" name="TextBox 3">
            <a:extLst>
              <a:ext uri="{FF2B5EF4-FFF2-40B4-BE49-F238E27FC236}">
                <a16:creationId xmlns:a16="http://schemas.microsoft.com/office/drawing/2014/main" id="{EF0E0CB0-909C-4D6D-B9DE-D965E44573A0}"/>
              </a:ext>
            </a:extLst>
          </p:cNvPr>
          <p:cNvSpPr txBox="1"/>
          <p:nvPr/>
        </p:nvSpPr>
        <p:spPr>
          <a:xfrm>
            <a:off x="7159750" y="6550223"/>
            <a:ext cx="1984250" cy="307777"/>
          </a:xfrm>
          <a:prstGeom prst="rect">
            <a:avLst/>
          </a:prstGeom>
          <a:solidFill>
            <a:schemeClr val="bg1"/>
          </a:solidFill>
        </p:spPr>
        <p:txBody>
          <a:bodyPr wrap="square" rtlCol="0">
            <a:spAutoFit/>
          </a:bodyPr>
          <a:lstStyle/>
          <a:p>
            <a:r>
              <a:rPr lang="en-GB" sz="1400" dirty="0"/>
              <a:t>Source: </a:t>
            </a:r>
            <a:r>
              <a:rPr lang="en-GB" sz="1400" dirty="0" err="1"/>
              <a:t>Genscan</a:t>
            </a:r>
            <a:r>
              <a:rPr lang="en-GB" sz="1400" dirty="0"/>
              <a:t> Manual</a:t>
            </a:r>
          </a:p>
        </p:txBody>
      </p:sp>
    </p:spTree>
    <p:extLst>
      <p:ext uri="{BB962C8B-B14F-4D97-AF65-F5344CB8AC3E}">
        <p14:creationId xmlns:p14="http://schemas.microsoft.com/office/powerpoint/2010/main" val="41054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A5D-4234-4845-B471-AE4D3EE34CF7}"/>
              </a:ext>
            </a:extLst>
          </p:cNvPr>
          <p:cNvSpPr>
            <a:spLocks noGrp="1"/>
          </p:cNvSpPr>
          <p:nvPr>
            <p:ph type="title"/>
          </p:nvPr>
        </p:nvSpPr>
        <p:spPr>
          <a:xfrm>
            <a:off x="35134" y="53380"/>
            <a:ext cx="7016195" cy="1068935"/>
          </a:xfrm>
        </p:spPr>
        <p:txBody>
          <a:bodyPr>
            <a:normAutofit/>
          </a:bodyPr>
          <a:lstStyle/>
          <a:p>
            <a:r>
              <a:rPr lang="en-GB" dirty="0" err="1">
                <a:solidFill>
                  <a:schemeClr val="bg1"/>
                </a:solidFill>
              </a:rPr>
              <a:t>Genscan</a:t>
            </a:r>
            <a:r>
              <a:rPr lang="en-GB" dirty="0">
                <a:solidFill>
                  <a:schemeClr val="bg1"/>
                </a:solidFill>
              </a:rPr>
              <a:t> – Gene number</a:t>
            </a:r>
          </a:p>
        </p:txBody>
      </p:sp>
      <p:pic>
        <p:nvPicPr>
          <p:cNvPr id="4" name="Picture 3">
            <a:extLst>
              <a:ext uri="{FF2B5EF4-FFF2-40B4-BE49-F238E27FC236}">
                <a16:creationId xmlns:a16="http://schemas.microsoft.com/office/drawing/2014/main" id="{8C972EBC-C8C7-4122-968A-61AFCD16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02" y="1675618"/>
            <a:ext cx="4718555" cy="3139321"/>
          </a:xfrm>
          <a:prstGeom prst="rect">
            <a:avLst/>
          </a:prstGeom>
        </p:spPr>
      </p:pic>
      <p:sp>
        <p:nvSpPr>
          <p:cNvPr id="5" name="TextBox 4">
            <a:extLst>
              <a:ext uri="{FF2B5EF4-FFF2-40B4-BE49-F238E27FC236}">
                <a16:creationId xmlns:a16="http://schemas.microsoft.com/office/drawing/2014/main" id="{F22A5D80-80F6-442D-867D-E7C6650603F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173FFE6C-8054-4FDE-A2CC-03AE2B00BF51}"/>
              </a:ext>
            </a:extLst>
          </p:cNvPr>
          <p:cNvSpPr txBox="1"/>
          <p:nvPr/>
        </p:nvSpPr>
        <p:spPr>
          <a:xfrm>
            <a:off x="5229459" y="1967768"/>
            <a:ext cx="3532778" cy="2308324"/>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err="1">
                <a:latin typeface="Garamond" panose="02020404030301010803" pitchFamily="18" charset="0"/>
              </a:rPr>
              <a:t>Genscan</a:t>
            </a:r>
            <a:r>
              <a:rPr lang="en-GB" dirty="0">
                <a:latin typeface="Garamond" panose="02020404030301010803" pitchFamily="18" charset="0"/>
              </a:rPr>
              <a:t> overpredicts gene number in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p>
          <a:p>
            <a:r>
              <a:rPr lang="en-GB" b="1" dirty="0">
                <a:latin typeface="Garamond" panose="02020404030301010803" pitchFamily="18" charset="0"/>
              </a:rPr>
              <a:t>Reasons: </a:t>
            </a:r>
          </a:p>
          <a:p>
            <a:r>
              <a:rPr lang="en-GB" b="1" dirty="0">
                <a:latin typeface="Garamond" panose="02020404030301010803" pitchFamily="18" charset="0"/>
              </a:rPr>
              <a:t>-</a:t>
            </a:r>
            <a:r>
              <a:rPr lang="en-GB" dirty="0">
                <a:latin typeface="Garamond" panose="02020404030301010803" pitchFamily="18" charset="0"/>
              </a:rPr>
              <a:t> Predicts non-existent genes</a:t>
            </a:r>
          </a:p>
          <a:p>
            <a:r>
              <a:rPr lang="en-GB" b="1" dirty="0">
                <a:latin typeface="Garamond" panose="02020404030301010803" pitchFamily="18" charset="0"/>
              </a:rPr>
              <a:t>- </a:t>
            </a:r>
            <a:r>
              <a:rPr lang="en-GB" dirty="0">
                <a:latin typeface="Garamond" panose="02020404030301010803" pitchFamily="18" charset="0"/>
              </a:rPr>
              <a:t>Splits long genes into multiple smaller genes</a:t>
            </a:r>
          </a:p>
        </p:txBody>
      </p:sp>
      <p:grpSp>
        <p:nvGrpSpPr>
          <p:cNvPr id="7" name="Group 6">
            <a:extLst>
              <a:ext uri="{FF2B5EF4-FFF2-40B4-BE49-F238E27FC236}">
                <a16:creationId xmlns:a16="http://schemas.microsoft.com/office/drawing/2014/main" id="{05A16096-7C67-4C61-BAB7-C5D50EB70AA7}"/>
              </a:ext>
            </a:extLst>
          </p:cNvPr>
          <p:cNvGrpSpPr/>
          <p:nvPr/>
        </p:nvGrpSpPr>
        <p:grpSpPr>
          <a:xfrm>
            <a:off x="793425" y="5604286"/>
            <a:ext cx="7587050" cy="1117579"/>
            <a:chOff x="98853" y="2761072"/>
            <a:chExt cx="7587050" cy="1117579"/>
          </a:xfrm>
        </p:grpSpPr>
        <p:pic>
          <p:nvPicPr>
            <p:cNvPr id="13" name="Picture 12">
              <a:extLst>
                <a:ext uri="{FF2B5EF4-FFF2-40B4-BE49-F238E27FC236}">
                  <a16:creationId xmlns:a16="http://schemas.microsoft.com/office/drawing/2014/main" id="{8FEAAD8C-05AE-4466-8D60-867C3781EDC3}"/>
                </a:ext>
              </a:extLst>
            </p:cNvPr>
            <p:cNvPicPr>
              <a:picLocks noChangeAspect="1"/>
            </p:cNvPicPr>
            <p:nvPr/>
          </p:nvPicPr>
          <p:blipFill rotWithShape="1">
            <a:blip r:embed="rId3"/>
            <a:srcRect l="13223"/>
            <a:stretch/>
          </p:blipFill>
          <p:spPr>
            <a:xfrm>
              <a:off x="1955643" y="2761072"/>
              <a:ext cx="5730260" cy="1117579"/>
            </a:xfrm>
            <a:prstGeom prst="rect">
              <a:avLst/>
            </a:prstGeom>
          </p:spPr>
        </p:pic>
        <p:sp>
          <p:nvSpPr>
            <p:cNvPr id="14" name="TextBox 5">
              <a:extLst>
                <a:ext uri="{FF2B5EF4-FFF2-40B4-BE49-F238E27FC236}">
                  <a16:creationId xmlns:a16="http://schemas.microsoft.com/office/drawing/2014/main" id="{E000F4F4-1364-4A19-8328-29C2BAB6EFE7}"/>
                </a:ext>
              </a:extLst>
            </p:cNvPr>
            <p:cNvSpPr txBox="1"/>
            <p:nvPr/>
          </p:nvSpPr>
          <p:spPr>
            <a:xfrm>
              <a:off x="98853" y="357087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5" name="TextBox 6">
              <a:extLst>
                <a:ext uri="{FF2B5EF4-FFF2-40B4-BE49-F238E27FC236}">
                  <a16:creationId xmlns:a16="http://schemas.microsoft.com/office/drawing/2014/main" id="{F790763C-F19C-4FC5-9BBC-C2504DE45151}"/>
                </a:ext>
              </a:extLst>
            </p:cNvPr>
            <p:cNvSpPr txBox="1"/>
            <p:nvPr/>
          </p:nvSpPr>
          <p:spPr>
            <a:xfrm>
              <a:off x="283903" y="2993892"/>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grpSp>
        <p:nvGrpSpPr>
          <p:cNvPr id="8" name="Group 7">
            <a:extLst>
              <a:ext uri="{FF2B5EF4-FFF2-40B4-BE49-F238E27FC236}">
                <a16:creationId xmlns:a16="http://schemas.microsoft.com/office/drawing/2014/main" id="{4B93F0FF-C7E7-4206-A82E-E93423DC3586}"/>
              </a:ext>
            </a:extLst>
          </p:cNvPr>
          <p:cNvGrpSpPr/>
          <p:nvPr/>
        </p:nvGrpSpPr>
        <p:grpSpPr>
          <a:xfrm>
            <a:off x="702054" y="4881167"/>
            <a:ext cx="7678421" cy="661583"/>
            <a:chOff x="190304" y="3370878"/>
            <a:chExt cx="7678421" cy="661583"/>
          </a:xfrm>
        </p:grpSpPr>
        <p:grpSp>
          <p:nvGrpSpPr>
            <p:cNvPr id="9" name="Group 8">
              <a:extLst>
                <a:ext uri="{FF2B5EF4-FFF2-40B4-BE49-F238E27FC236}">
                  <a16:creationId xmlns:a16="http://schemas.microsoft.com/office/drawing/2014/main" id="{FD425DA2-7402-4220-849F-DD6C7CD0F463}"/>
                </a:ext>
              </a:extLst>
            </p:cNvPr>
            <p:cNvGrpSpPr/>
            <p:nvPr/>
          </p:nvGrpSpPr>
          <p:grpSpPr>
            <a:xfrm>
              <a:off x="190304" y="3370878"/>
              <a:ext cx="1856790" cy="661583"/>
              <a:chOff x="190304" y="3370878"/>
              <a:chExt cx="1856790" cy="661583"/>
            </a:xfrm>
          </p:grpSpPr>
          <p:sp>
            <p:nvSpPr>
              <p:cNvPr id="11" name="TextBox 9">
                <a:extLst>
                  <a:ext uri="{FF2B5EF4-FFF2-40B4-BE49-F238E27FC236}">
                    <a16:creationId xmlns:a16="http://schemas.microsoft.com/office/drawing/2014/main" id="{488AB207-57DC-43CE-A1A6-DE417E4CAA0B}"/>
                  </a:ext>
                </a:extLst>
              </p:cNvPr>
              <p:cNvSpPr txBox="1"/>
              <p:nvPr/>
            </p:nvSpPr>
            <p:spPr>
              <a:xfrm>
                <a:off x="190304" y="372468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2" name="TextBox 10">
                <a:extLst>
                  <a:ext uri="{FF2B5EF4-FFF2-40B4-BE49-F238E27FC236}">
                    <a16:creationId xmlns:a16="http://schemas.microsoft.com/office/drawing/2014/main" id="{15A8B62F-C53C-4C13-BF3F-0F527548A022}"/>
                  </a:ext>
                </a:extLst>
              </p:cNvPr>
              <p:cNvSpPr txBox="1"/>
              <p:nvPr/>
            </p:nvSpPr>
            <p:spPr>
              <a:xfrm>
                <a:off x="360755" y="3370878"/>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pic>
          <p:nvPicPr>
            <p:cNvPr id="10" name="Picture 9">
              <a:extLst>
                <a:ext uri="{FF2B5EF4-FFF2-40B4-BE49-F238E27FC236}">
                  <a16:creationId xmlns:a16="http://schemas.microsoft.com/office/drawing/2014/main" id="{A246E3DF-6531-4A43-9784-5C4510A1F8B5}"/>
                </a:ext>
              </a:extLst>
            </p:cNvPr>
            <p:cNvPicPr>
              <a:picLocks noChangeAspect="1"/>
            </p:cNvPicPr>
            <p:nvPr/>
          </p:nvPicPr>
          <p:blipFill rotWithShape="1">
            <a:blip r:embed="rId4"/>
            <a:srcRect l="11955"/>
            <a:stretch/>
          </p:blipFill>
          <p:spPr>
            <a:xfrm>
              <a:off x="2048270" y="3379943"/>
              <a:ext cx="5820455" cy="650889"/>
            </a:xfrm>
            <a:prstGeom prst="rect">
              <a:avLst/>
            </a:prstGeom>
          </p:spPr>
        </p:pic>
      </p:grpSp>
    </p:spTree>
    <p:extLst>
      <p:ext uri="{BB962C8B-B14F-4D97-AF65-F5344CB8AC3E}">
        <p14:creationId xmlns:p14="http://schemas.microsoft.com/office/powerpoint/2010/main" val="7097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10B2-0D0C-4B0C-A3C5-AD3BBE4C77F8}"/>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Gene length</a:t>
            </a:r>
          </a:p>
        </p:txBody>
      </p:sp>
      <p:pic>
        <p:nvPicPr>
          <p:cNvPr id="4" name="Picture 3">
            <a:extLst>
              <a:ext uri="{FF2B5EF4-FFF2-40B4-BE49-F238E27FC236}">
                <a16:creationId xmlns:a16="http://schemas.microsoft.com/office/drawing/2014/main" id="{209AFEF1-BA26-49AE-B7AD-2B6A88AC98B3}"/>
              </a:ext>
            </a:extLst>
          </p:cNvPr>
          <p:cNvPicPr>
            <a:picLocks noChangeAspect="1"/>
          </p:cNvPicPr>
          <p:nvPr/>
        </p:nvPicPr>
        <p:blipFill rotWithShape="1">
          <a:blip r:embed="rId2">
            <a:extLst>
              <a:ext uri="{28A0092B-C50C-407E-A947-70E740481C1C}">
                <a14:useLocalDpi xmlns:a14="http://schemas.microsoft.com/office/drawing/2010/main" val="0"/>
              </a:ext>
            </a:extLst>
          </a:blip>
          <a:srcRect b="3059"/>
          <a:stretch/>
        </p:blipFill>
        <p:spPr>
          <a:xfrm>
            <a:off x="170948" y="1443834"/>
            <a:ext cx="4095641" cy="3970331"/>
          </a:xfrm>
          <a:prstGeom prst="rect">
            <a:avLst/>
          </a:prstGeom>
        </p:spPr>
      </p:pic>
      <p:sp>
        <p:nvSpPr>
          <p:cNvPr id="5" name="TextBox 4">
            <a:extLst>
              <a:ext uri="{FF2B5EF4-FFF2-40B4-BE49-F238E27FC236}">
                <a16:creationId xmlns:a16="http://schemas.microsoft.com/office/drawing/2014/main" id="{F64D7957-B519-4290-B9B7-CA1439E666A6}"/>
              </a:ext>
            </a:extLst>
          </p:cNvPr>
          <p:cNvSpPr txBox="1"/>
          <p:nvPr/>
        </p:nvSpPr>
        <p:spPr>
          <a:xfrm>
            <a:off x="4877410" y="1582340"/>
            <a:ext cx="3790231" cy="3693319"/>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dirty="0">
                <a:latin typeface="Garamond" panose="02020404030301010803" pitchFamily="18" charset="0"/>
              </a:rPr>
              <a:t>Gene lengths predicted by </a:t>
            </a:r>
            <a:r>
              <a:rPr lang="en-GB" dirty="0" err="1">
                <a:latin typeface="Garamond" panose="02020404030301010803" pitchFamily="18" charset="0"/>
              </a:rPr>
              <a:t>Genscan</a:t>
            </a:r>
            <a:r>
              <a:rPr lang="en-GB" dirty="0">
                <a:latin typeface="Garamond" panose="02020404030301010803" pitchFamily="18" charset="0"/>
              </a:rPr>
              <a:t> are shorter than the official gene lengths for all studied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r>
              <a:rPr lang="en-GB" b="1" dirty="0">
                <a:latin typeface="Garamond" panose="02020404030301010803" pitchFamily="18" charset="0"/>
              </a:rPr>
              <a:t>Observations:</a:t>
            </a:r>
          </a:p>
          <a:p>
            <a:r>
              <a:rPr lang="en-GB" b="1" dirty="0">
                <a:latin typeface="Garamond" panose="02020404030301010803" pitchFamily="18" charset="0"/>
              </a:rPr>
              <a:t>-</a:t>
            </a:r>
            <a:r>
              <a:rPr lang="en-GB" dirty="0">
                <a:latin typeface="Garamond" panose="02020404030301010803" pitchFamily="18" charset="0"/>
              </a:rPr>
              <a:t> Majority of genes have lengths between 700 - 10,000bp.</a:t>
            </a:r>
          </a:p>
          <a:p>
            <a:r>
              <a:rPr lang="en-GB" b="1" dirty="0">
                <a:latin typeface="Garamond" panose="02020404030301010803" pitchFamily="18" charset="0"/>
              </a:rPr>
              <a:t>- </a:t>
            </a:r>
            <a:r>
              <a:rPr lang="en-GB" dirty="0">
                <a:latin typeface="Garamond" panose="02020404030301010803" pitchFamily="18" charset="0"/>
              </a:rPr>
              <a:t>Concentration of data points lies slightly above the diagonal.</a:t>
            </a:r>
          </a:p>
          <a:p>
            <a:endParaRPr lang="en-GB" dirty="0">
              <a:latin typeface="Garamond" panose="02020404030301010803" pitchFamily="18" charset="0"/>
            </a:endParaRPr>
          </a:p>
          <a:p>
            <a:r>
              <a:rPr lang="en-GB" b="1" dirty="0">
                <a:latin typeface="Garamond" panose="02020404030301010803" pitchFamily="18" charset="0"/>
              </a:rPr>
              <a:t>Reasons: </a:t>
            </a:r>
          </a:p>
          <a:p>
            <a:r>
              <a:rPr lang="en-GB" dirty="0" err="1">
                <a:latin typeface="Garamond" panose="02020404030301010803" pitchFamily="18" charset="0"/>
              </a:rPr>
              <a:t>Genscan</a:t>
            </a:r>
            <a:r>
              <a:rPr lang="en-GB" dirty="0">
                <a:latin typeface="Garamond" panose="02020404030301010803" pitchFamily="18" charset="0"/>
              </a:rPr>
              <a:t> cannot predict 5’ and 3’ UTRs. </a:t>
            </a:r>
          </a:p>
        </p:txBody>
      </p:sp>
      <p:sp>
        <p:nvSpPr>
          <p:cNvPr id="9" name="TextBox 8">
            <a:extLst>
              <a:ext uri="{FF2B5EF4-FFF2-40B4-BE49-F238E27FC236}">
                <a16:creationId xmlns:a16="http://schemas.microsoft.com/office/drawing/2014/main" id="{D845F5C8-2695-4DA4-B14C-591D7CB443B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grpSp>
        <p:nvGrpSpPr>
          <p:cNvPr id="15" name="Group 14">
            <a:extLst>
              <a:ext uri="{FF2B5EF4-FFF2-40B4-BE49-F238E27FC236}">
                <a16:creationId xmlns:a16="http://schemas.microsoft.com/office/drawing/2014/main" id="{B9B9A2BF-618D-43BD-A70E-F558C9ECEA3E}"/>
              </a:ext>
            </a:extLst>
          </p:cNvPr>
          <p:cNvGrpSpPr/>
          <p:nvPr/>
        </p:nvGrpSpPr>
        <p:grpSpPr>
          <a:xfrm>
            <a:off x="-1" y="5870730"/>
            <a:ext cx="9072223" cy="877904"/>
            <a:chOff x="-1" y="5870730"/>
            <a:chExt cx="9072223" cy="877904"/>
          </a:xfrm>
        </p:grpSpPr>
        <p:pic>
          <p:nvPicPr>
            <p:cNvPr id="11" name="Picture 10">
              <a:extLst>
                <a:ext uri="{FF2B5EF4-FFF2-40B4-BE49-F238E27FC236}">
                  <a16:creationId xmlns:a16="http://schemas.microsoft.com/office/drawing/2014/main" id="{0FBC9408-7F79-4B95-840A-5F7C89B753F1}"/>
                </a:ext>
              </a:extLst>
            </p:cNvPr>
            <p:cNvPicPr>
              <a:picLocks noChangeAspect="1"/>
            </p:cNvPicPr>
            <p:nvPr/>
          </p:nvPicPr>
          <p:blipFill>
            <a:blip r:embed="rId3"/>
            <a:stretch>
              <a:fillRect/>
            </a:stretch>
          </p:blipFill>
          <p:spPr>
            <a:xfrm>
              <a:off x="71777" y="5908456"/>
              <a:ext cx="9000445" cy="840178"/>
            </a:xfrm>
            <a:prstGeom prst="rect">
              <a:avLst/>
            </a:prstGeom>
          </p:spPr>
        </p:pic>
        <p:sp>
          <p:nvSpPr>
            <p:cNvPr id="12" name="TextBox 11">
              <a:extLst>
                <a:ext uri="{FF2B5EF4-FFF2-40B4-BE49-F238E27FC236}">
                  <a16:creationId xmlns:a16="http://schemas.microsoft.com/office/drawing/2014/main" id="{BC2DE606-4710-405A-8C65-FDD3B41D64ED}"/>
                </a:ext>
              </a:extLst>
            </p:cNvPr>
            <p:cNvSpPr txBox="1"/>
            <p:nvPr/>
          </p:nvSpPr>
          <p:spPr>
            <a:xfrm>
              <a:off x="-1" y="5870730"/>
              <a:ext cx="1212491" cy="461665"/>
            </a:xfrm>
            <a:prstGeom prst="rect">
              <a:avLst/>
            </a:prstGeom>
            <a:solidFill>
              <a:schemeClr val="bg1"/>
            </a:solidFill>
          </p:spPr>
          <p:txBody>
            <a:bodyPr wrap="square" rtlCol="0">
              <a:spAutoFit/>
            </a:bodyPr>
            <a:lstStyle/>
            <a:p>
              <a:r>
                <a:rPr lang="en-GB" sz="1200" i="1" dirty="0"/>
                <a:t>D. </a:t>
              </a:r>
              <a:r>
                <a:rPr lang="en-GB" sz="1200" i="1" dirty="0" err="1"/>
                <a:t>mog</a:t>
              </a:r>
              <a:r>
                <a:rPr lang="en-GB" sz="1200" i="1" dirty="0"/>
                <a:t> (official gene)</a:t>
              </a:r>
            </a:p>
          </p:txBody>
        </p:sp>
        <p:sp>
          <p:nvSpPr>
            <p:cNvPr id="13" name="TextBox 12">
              <a:extLst>
                <a:ext uri="{FF2B5EF4-FFF2-40B4-BE49-F238E27FC236}">
                  <a16:creationId xmlns:a16="http://schemas.microsoft.com/office/drawing/2014/main" id="{20A0B718-B637-4FEB-9DB6-9C9164CE698A}"/>
                </a:ext>
              </a:extLst>
            </p:cNvPr>
            <p:cNvSpPr txBox="1"/>
            <p:nvPr/>
          </p:nvSpPr>
          <p:spPr>
            <a:xfrm>
              <a:off x="0" y="6350168"/>
              <a:ext cx="1212490" cy="285637"/>
            </a:xfrm>
            <a:prstGeom prst="rect">
              <a:avLst/>
            </a:prstGeom>
            <a:solidFill>
              <a:schemeClr val="bg1"/>
            </a:solidFill>
          </p:spPr>
          <p:txBody>
            <a:bodyPr wrap="square" rtlCol="0">
              <a:spAutoFit/>
            </a:bodyPr>
            <a:lstStyle/>
            <a:p>
              <a:r>
                <a:rPr lang="en-GB" sz="1200" i="1" dirty="0" err="1"/>
                <a:t>Genscan</a:t>
              </a:r>
              <a:r>
                <a:rPr lang="en-GB" sz="1200" i="1" dirty="0"/>
                <a:t> gene</a:t>
              </a:r>
            </a:p>
          </p:txBody>
        </p:sp>
      </p:grpSp>
      <p:sp>
        <p:nvSpPr>
          <p:cNvPr id="16" name="TextBox 15">
            <a:extLst>
              <a:ext uri="{FF2B5EF4-FFF2-40B4-BE49-F238E27FC236}">
                <a16:creationId xmlns:a16="http://schemas.microsoft.com/office/drawing/2014/main" id="{97330599-78C2-4808-8DD1-27FECEC2B57E}"/>
              </a:ext>
            </a:extLst>
          </p:cNvPr>
          <p:cNvSpPr txBox="1"/>
          <p:nvPr/>
        </p:nvSpPr>
        <p:spPr>
          <a:xfrm>
            <a:off x="1059785" y="5342235"/>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
        <p:nvSpPr>
          <p:cNvPr id="17" name="TextBox 16">
            <a:extLst>
              <a:ext uri="{FF2B5EF4-FFF2-40B4-BE49-F238E27FC236}">
                <a16:creationId xmlns:a16="http://schemas.microsoft.com/office/drawing/2014/main" id="{2913B7C5-DE0A-4ED5-9F98-DC332B15103B}"/>
              </a:ext>
            </a:extLst>
          </p:cNvPr>
          <p:cNvSpPr txBox="1"/>
          <p:nvPr/>
        </p:nvSpPr>
        <p:spPr>
          <a:xfrm rot="16200000">
            <a:off x="-1171762" y="3172198"/>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Tree>
    <p:extLst>
      <p:ext uri="{BB962C8B-B14F-4D97-AF65-F5344CB8AC3E}">
        <p14:creationId xmlns:p14="http://schemas.microsoft.com/office/powerpoint/2010/main" val="179997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4116-1BD3-46BB-A7D6-D90CDD47E15B}"/>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Exon number</a:t>
            </a:r>
          </a:p>
        </p:txBody>
      </p:sp>
      <p:sp>
        <p:nvSpPr>
          <p:cNvPr id="8" name="TextBox 7">
            <a:extLst>
              <a:ext uri="{FF2B5EF4-FFF2-40B4-BE49-F238E27FC236}">
                <a16:creationId xmlns:a16="http://schemas.microsoft.com/office/drawing/2014/main" id="{422A2921-DFCF-4B74-BBEC-B42495F61E4D}"/>
              </a:ext>
            </a:extLst>
          </p:cNvPr>
          <p:cNvSpPr txBox="1"/>
          <p:nvPr/>
        </p:nvSpPr>
        <p:spPr>
          <a:xfrm>
            <a:off x="0" y="1359392"/>
            <a:ext cx="4321591" cy="504320"/>
          </a:xfrm>
          <a:prstGeom prst="rect">
            <a:avLst/>
          </a:prstGeom>
          <a:solidFill>
            <a:schemeClr val="bg1"/>
          </a:solidFill>
        </p:spPr>
        <p:txBody>
          <a:bodyPr wrap="square" rtlCol="0">
            <a:spAutoFit/>
          </a:bodyPr>
          <a:lstStyle/>
          <a:p>
            <a:endParaRPr lang="en-GB" dirty="0"/>
          </a:p>
        </p:txBody>
      </p:sp>
      <p:pic>
        <p:nvPicPr>
          <p:cNvPr id="4" name="Picture 3">
            <a:extLst>
              <a:ext uri="{FF2B5EF4-FFF2-40B4-BE49-F238E27FC236}">
                <a16:creationId xmlns:a16="http://schemas.microsoft.com/office/drawing/2014/main" id="{0FFD1C5B-78D3-4AB2-B54B-CC22ACC0B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392"/>
            <a:ext cx="4321591" cy="2872945"/>
          </a:xfrm>
          <a:prstGeom prst="rect">
            <a:avLst/>
          </a:prstGeom>
        </p:spPr>
      </p:pic>
      <p:sp>
        <p:nvSpPr>
          <p:cNvPr id="9" name="TextBox 8">
            <a:extLst>
              <a:ext uri="{FF2B5EF4-FFF2-40B4-BE49-F238E27FC236}">
                <a16:creationId xmlns:a16="http://schemas.microsoft.com/office/drawing/2014/main" id="{1FFF76B8-8050-4741-9238-A68FB945588C}"/>
              </a:ext>
            </a:extLst>
          </p:cNvPr>
          <p:cNvSpPr txBox="1"/>
          <p:nvPr/>
        </p:nvSpPr>
        <p:spPr>
          <a:xfrm>
            <a:off x="4552795" y="1443835"/>
            <a:ext cx="4321591" cy="3416320"/>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a:latin typeface="Garamond" panose="02020404030301010803" pitchFamily="18" charset="0"/>
              </a:rPr>
              <a:t>Total exon number predicted by </a:t>
            </a:r>
            <a:r>
              <a:rPr lang="en-GB" dirty="0" err="1">
                <a:latin typeface="Garamond" panose="02020404030301010803" pitchFamily="18" charset="0"/>
              </a:rPr>
              <a:t>Genscan</a:t>
            </a:r>
            <a:r>
              <a:rPr lang="en-GB" dirty="0">
                <a:latin typeface="Garamond" panose="02020404030301010803" pitchFamily="18" charset="0"/>
              </a:rPr>
              <a:t> is less than the official total exon number for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latin typeface="Garamond" panose="02020404030301010803" pitchFamily="18" charset="0"/>
            </a:endParaRPr>
          </a:p>
          <a:p>
            <a:r>
              <a:rPr lang="en-GB" b="1" dirty="0">
                <a:latin typeface="Garamond" panose="02020404030301010803" pitchFamily="18" charset="0"/>
              </a:rPr>
              <a:t>Reasons</a:t>
            </a:r>
            <a:r>
              <a:rPr lang="en-GB" dirty="0">
                <a:latin typeface="Garamond" panose="02020404030301010803" pitchFamily="18" charset="0"/>
              </a:rPr>
              <a:t>: </a:t>
            </a:r>
          </a:p>
          <a:p>
            <a:r>
              <a:rPr lang="en-GB" b="1" dirty="0">
                <a:latin typeface="Garamond" panose="02020404030301010803" pitchFamily="18" charset="0"/>
              </a:rPr>
              <a:t>- </a:t>
            </a:r>
            <a:r>
              <a:rPr lang="en-GB" dirty="0">
                <a:latin typeface="Garamond" panose="02020404030301010803" pitchFamily="18" charset="0"/>
              </a:rPr>
              <a:t>When there is a small intronic gap between two exons, </a:t>
            </a:r>
            <a:r>
              <a:rPr lang="en-GB" dirty="0" err="1">
                <a:latin typeface="Garamond" panose="02020404030301010803" pitchFamily="18" charset="0"/>
              </a:rPr>
              <a:t>Genscan</a:t>
            </a:r>
            <a:r>
              <a:rPr lang="en-GB" dirty="0">
                <a:latin typeface="Garamond" panose="02020404030301010803" pitchFamily="18" charset="0"/>
              </a:rPr>
              <a:t> experiences difficulties in detecting this intron and therefore predicts a single longer exon.</a:t>
            </a:r>
          </a:p>
          <a:p>
            <a:r>
              <a:rPr lang="en-GB" b="1" dirty="0">
                <a:latin typeface="Garamond" panose="02020404030301010803" pitchFamily="18" charset="0"/>
              </a:rPr>
              <a:t>-</a:t>
            </a:r>
            <a:r>
              <a:rPr lang="en-GB" dirty="0">
                <a:latin typeface="Garamond" panose="02020404030301010803" pitchFamily="18" charset="0"/>
              </a:rPr>
              <a:t> </a:t>
            </a:r>
            <a:r>
              <a:rPr lang="en-GB" dirty="0" err="1">
                <a:latin typeface="Garamond" panose="02020404030301010803" pitchFamily="18" charset="0"/>
              </a:rPr>
              <a:t>Genscan</a:t>
            </a:r>
            <a:r>
              <a:rPr lang="en-GB" dirty="0">
                <a:latin typeface="Garamond" panose="02020404030301010803" pitchFamily="18" charset="0"/>
              </a:rPr>
              <a:t> has difficulties in resolving isoforms.</a:t>
            </a:r>
          </a:p>
        </p:txBody>
      </p:sp>
      <p:sp>
        <p:nvSpPr>
          <p:cNvPr id="11" name="TextBox 10">
            <a:extLst>
              <a:ext uri="{FF2B5EF4-FFF2-40B4-BE49-F238E27FC236}">
                <a16:creationId xmlns:a16="http://schemas.microsoft.com/office/drawing/2014/main" id="{9ABEB15B-6A42-4991-9AEC-A1428E45886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16" name="Picture 15">
            <a:extLst>
              <a:ext uri="{FF2B5EF4-FFF2-40B4-BE49-F238E27FC236}">
                <a16:creationId xmlns:a16="http://schemas.microsoft.com/office/drawing/2014/main" id="{18A3991A-AD41-420A-95A0-C7FD2B82843D}"/>
              </a:ext>
            </a:extLst>
          </p:cNvPr>
          <p:cNvPicPr>
            <a:picLocks noChangeAspect="1"/>
          </p:cNvPicPr>
          <p:nvPr/>
        </p:nvPicPr>
        <p:blipFill>
          <a:blip r:embed="rId3"/>
          <a:stretch>
            <a:fillRect/>
          </a:stretch>
        </p:blipFill>
        <p:spPr>
          <a:xfrm>
            <a:off x="8748" y="5525417"/>
            <a:ext cx="9126503" cy="963251"/>
          </a:xfrm>
          <a:prstGeom prst="rect">
            <a:avLst/>
          </a:prstGeom>
        </p:spPr>
      </p:pic>
    </p:spTree>
    <p:extLst>
      <p:ext uri="{BB962C8B-B14F-4D97-AF65-F5344CB8AC3E}">
        <p14:creationId xmlns:p14="http://schemas.microsoft.com/office/powerpoint/2010/main" val="11165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60D9-1AEB-436A-9807-F51F7A6B6C9A}"/>
              </a:ext>
            </a:extLst>
          </p:cNvPr>
          <p:cNvSpPr>
            <a:spLocks noGrp="1"/>
          </p:cNvSpPr>
          <p:nvPr>
            <p:ph type="title"/>
          </p:nvPr>
        </p:nvSpPr>
        <p:spPr>
          <a:xfrm>
            <a:off x="143556" y="222194"/>
            <a:ext cx="4275740" cy="763525"/>
          </a:xfrm>
        </p:spPr>
        <p:txBody>
          <a:bodyPr>
            <a:normAutofit fontScale="90000"/>
          </a:bodyPr>
          <a:lstStyle/>
          <a:p>
            <a:r>
              <a:rPr lang="en-GB" dirty="0" err="1">
                <a:solidFill>
                  <a:schemeClr val="bg1"/>
                </a:solidFill>
              </a:rPr>
              <a:t>Genscan</a:t>
            </a:r>
            <a:r>
              <a:rPr lang="en-GB" dirty="0">
                <a:solidFill>
                  <a:schemeClr val="bg1"/>
                </a:solidFill>
              </a:rPr>
              <a:t> - Exon length</a:t>
            </a:r>
          </a:p>
        </p:txBody>
      </p:sp>
      <p:pic>
        <p:nvPicPr>
          <p:cNvPr id="4" name="Picture 3">
            <a:extLst>
              <a:ext uri="{FF2B5EF4-FFF2-40B4-BE49-F238E27FC236}">
                <a16:creationId xmlns:a16="http://schemas.microsoft.com/office/drawing/2014/main" id="{8A5B936A-3E6C-4F2F-9138-4F1CC0EEEDE7}"/>
              </a:ext>
            </a:extLst>
          </p:cNvPr>
          <p:cNvPicPr>
            <a:picLocks noChangeAspect="1"/>
          </p:cNvPicPr>
          <p:nvPr/>
        </p:nvPicPr>
        <p:blipFill rotWithShape="1">
          <a:blip r:embed="rId3">
            <a:extLst>
              <a:ext uri="{28A0092B-C50C-407E-A947-70E740481C1C}">
                <a14:useLocalDpi xmlns:a14="http://schemas.microsoft.com/office/drawing/2010/main" val="0"/>
              </a:ext>
            </a:extLst>
          </a:blip>
          <a:srcRect l="3340" b="4211"/>
          <a:stretch/>
        </p:blipFill>
        <p:spPr>
          <a:xfrm>
            <a:off x="296260" y="1749245"/>
            <a:ext cx="4419296" cy="4428445"/>
          </a:xfrm>
          <a:prstGeom prst="rect">
            <a:avLst/>
          </a:prstGeom>
        </p:spPr>
      </p:pic>
      <p:sp>
        <p:nvSpPr>
          <p:cNvPr id="5" name="TextBox 4">
            <a:extLst>
              <a:ext uri="{FF2B5EF4-FFF2-40B4-BE49-F238E27FC236}">
                <a16:creationId xmlns:a16="http://schemas.microsoft.com/office/drawing/2014/main" id="{7EA7428D-A15B-41C2-A26C-EFCF5EE342F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519C5C27-4BF5-42BB-910B-4954ABBB3734}"/>
              </a:ext>
            </a:extLst>
          </p:cNvPr>
          <p:cNvSpPr txBox="1"/>
          <p:nvPr/>
        </p:nvSpPr>
        <p:spPr>
          <a:xfrm>
            <a:off x="5182820" y="2360065"/>
            <a:ext cx="3359510" cy="2862322"/>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b="1" dirty="0">
                <a:latin typeface="Garamond" panose="02020404030301010803" pitchFamily="18" charset="0"/>
              </a:rPr>
              <a:t>-</a:t>
            </a:r>
            <a:r>
              <a:rPr lang="en-GB" dirty="0">
                <a:latin typeface="Garamond" panose="02020404030301010803" pitchFamily="18" charset="0"/>
              </a:rPr>
              <a:t> Predicted length of exons in </a:t>
            </a:r>
            <a:r>
              <a:rPr lang="en-GB" dirty="0" err="1">
                <a:latin typeface="Garamond" panose="02020404030301010803" pitchFamily="18" charset="0"/>
              </a:rPr>
              <a:t>Genscan</a:t>
            </a:r>
            <a:r>
              <a:rPr lang="en-GB" dirty="0">
                <a:latin typeface="Garamond" panose="02020404030301010803" pitchFamily="18" charset="0"/>
              </a:rPr>
              <a:t> has a localised cluster of data points on the diagonal in comparison with the length of the official exons.</a:t>
            </a:r>
          </a:p>
          <a:p>
            <a:pPr algn="just"/>
            <a:endParaRPr lang="en-GB" b="1" dirty="0">
              <a:latin typeface="Garamond" panose="02020404030301010803" pitchFamily="18" charset="0"/>
            </a:endParaRPr>
          </a:p>
          <a:p>
            <a:pPr algn="just"/>
            <a:r>
              <a:rPr lang="en-GB" b="1" dirty="0">
                <a:latin typeface="Garamond" panose="02020404030301010803" pitchFamily="18" charset="0"/>
              </a:rPr>
              <a:t>Reasons:</a:t>
            </a:r>
          </a:p>
          <a:p>
            <a:pPr algn="just"/>
            <a:r>
              <a:rPr lang="en-GB" b="1" dirty="0">
                <a:latin typeface="Garamond" panose="02020404030301010803" pitchFamily="18" charset="0"/>
              </a:rPr>
              <a:t>- </a:t>
            </a:r>
            <a:r>
              <a:rPr lang="en-GB" dirty="0">
                <a:latin typeface="Garamond" panose="02020404030301010803" pitchFamily="18" charset="0"/>
              </a:rPr>
              <a:t>UTRs are not a contributing factor. </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id="{91AA4501-2076-4E48-92D8-3F6122C1E22F}"/>
              </a:ext>
            </a:extLst>
          </p:cNvPr>
          <p:cNvSpPr txBox="1"/>
          <p:nvPr/>
        </p:nvSpPr>
        <p:spPr>
          <a:xfrm>
            <a:off x="1212490" y="6177690"/>
            <a:ext cx="2748691" cy="261610"/>
          </a:xfrm>
          <a:prstGeom prst="rect">
            <a:avLst/>
          </a:prstGeom>
          <a:no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exons)</a:t>
            </a:r>
          </a:p>
        </p:txBody>
      </p:sp>
      <p:sp>
        <p:nvSpPr>
          <p:cNvPr id="8" name="TextBox 7">
            <a:extLst>
              <a:ext uri="{FF2B5EF4-FFF2-40B4-BE49-F238E27FC236}">
                <a16:creationId xmlns:a16="http://schemas.microsoft.com/office/drawing/2014/main" id="{C8C5D2F2-F891-4545-8CA0-ACDA687D8ACA}"/>
              </a:ext>
            </a:extLst>
          </p:cNvPr>
          <p:cNvSpPr txBox="1"/>
          <p:nvPr/>
        </p:nvSpPr>
        <p:spPr>
          <a:xfrm rot="16200000">
            <a:off x="-1199296" y="3441306"/>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79234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6220</TotalTime>
  <Words>1176</Words>
  <Application>Microsoft Office PowerPoint</Application>
  <PresentationFormat>On-screen Show (4:3)</PresentationFormat>
  <Paragraphs>237</Paragraphs>
  <Slides>25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Garamond</vt:lpstr>
      <vt:lpstr>Office Theme</vt:lpstr>
      <vt:lpstr>Genome annotation comparisons of the Drosophila genus</vt:lpstr>
      <vt:lpstr>Drosophila species </vt:lpstr>
      <vt:lpstr>Annotation method: Genscan </vt:lpstr>
      <vt:lpstr>Genscan ab initio gene prediction</vt:lpstr>
      <vt:lpstr>Genscan preparation </vt:lpstr>
      <vt:lpstr>Genscan – Gene number</vt:lpstr>
      <vt:lpstr>Genscan – Gene length</vt:lpstr>
      <vt:lpstr>Genscan - Exon number</vt:lpstr>
      <vt:lpstr>Genscan - Exon length</vt:lpstr>
      <vt:lpstr>Gene number comparison in literature</vt:lpstr>
      <vt:lpstr>Annotation methods: Blastn and tBlastn </vt:lpstr>
      <vt:lpstr>PowerPoint Presentation</vt:lpstr>
      <vt:lpstr>Blastn and tBlastn:   Spliced alignment problem</vt:lpstr>
      <vt:lpstr>Classifying a gene in Blastn/tBlastn </vt:lpstr>
      <vt:lpstr>Blastn - Gene length</vt:lpstr>
      <vt:lpstr>Blastn – Exon length</vt:lpstr>
      <vt:lpstr>tBlastn – Gene length</vt:lpstr>
      <vt:lpstr>tBlastn - Exon Length</vt:lpstr>
      <vt:lpstr>PowerPoint Presentation</vt:lpstr>
      <vt:lpstr>Blastn analysis overlap problem</vt:lpstr>
      <vt:lpstr>Gene length cross-species  comparison</vt:lpstr>
      <vt:lpstr>Exon length cross-species  comparisons</vt:lpstr>
      <vt:lpstr>Venn Diagram</vt:lpstr>
      <vt:lpstr>Conclusions </vt:lpstr>
      <vt:lpstr>References and code files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Yusef Paolo Rabiah</cp:lastModifiedBy>
  <cp:revision>166</cp:revision>
  <dcterms:created xsi:type="dcterms:W3CDTF">2013-08-21T19:17:07Z</dcterms:created>
  <dcterms:modified xsi:type="dcterms:W3CDTF">2017-11-16T21:14:31Z</dcterms:modified>
</cp:coreProperties>
</file>